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9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10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notesSlides/notesSlide11.xml" ContentType="application/vnd.openxmlformats-officedocument.presentationml.notesSl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25"/>
  </p:notesMasterIdLst>
  <p:sldIdLst>
    <p:sldId id="337" r:id="rId2"/>
    <p:sldId id="374" r:id="rId3"/>
    <p:sldId id="348" r:id="rId4"/>
    <p:sldId id="340" r:id="rId5"/>
    <p:sldId id="350" r:id="rId6"/>
    <p:sldId id="363" r:id="rId7"/>
    <p:sldId id="364" r:id="rId8"/>
    <p:sldId id="353" r:id="rId9"/>
    <p:sldId id="354" r:id="rId10"/>
    <p:sldId id="357" r:id="rId11"/>
    <p:sldId id="358" r:id="rId12"/>
    <p:sldId id="359" r:id="rId13"/>
    <p:sldId id="362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3" r:id="rId22"/>
    <p:sldId id="365" r:id="rId23"/>
    <p:sldId id="339" r:id="rId24"/>
  </p:sldIdLst>
  <p:sldSz cx="9144000" cy="6858000" type="screen4x3"/>
  <p:notesSz cx="6807200" cy="9939338"/>
  <p:embeddedFontLst>
    <p:embeddedFont>
      <p:font typeface="KoPub돋움체 Bold" panose="02020603020101020101" pitchFamily="18" charset="-127"/>
      <p:regular r:id="rId26"/>
    </p:embeddedFont>
    <p:embeddedFont>
      <p:font typeface="KoPub돋움체 Medium" panose="02020603020101020101" pitchFamily="18" charset="-127"/>
      <p:regular r:id="rId27"/>
    </p:embeddedFont>
    <p:embeddedFont>
      <p:font typeface="KoPubWorld돋움체_Pro Bold" panose="00000800000000000000" pitchFamily="50" charset="-127"/>
      <p:bold r:id="rId28"/>
    </p:embeddedFont>
    <p:embeddedFont>
      <p:font typeface="맑은 고딕" panose="020B0503020000020004" pitchFamily="50" charset="-127"/>
      <p:regular r:id="rId29"/>
      <p:bold r:id="rId30"/>
    </p:embeddedFont>
    <p:embeddedFont>
      <p:font typeface="KoPubWorld돋움체 Bold" panose="00000800000000000000" pitchFamily="2" charset="-127"/>
      <p:bold r:id="rId31"/>
    </p:embeddedFont>
    <p:embeddedFont>
      <p:font typeface="여기어때 잘난체 고딕" panose="00000500000000000000" pitchFamily="50" charset="-127"/>
      <p:regular r:id="rId32"/>
    </p:embeddedFont>
    <p:embeddedFont>
      <p:font typeface="여기어때 잘난체 고딕 TTF" pitchFamily="2" charset="-127"/>
      <p:regular r:id="rId33"/>
    </p:embeddedFont>
    <p:embeddedFont>
      <p:font typeface="KoPubWorld돋움체 Medium" panose="00000600000000000000" pitchFamily="2" charset="-127"/>
      <p:regular r:id="rId3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68"/>
    <a:srgbClr val="595959"/>
    <a:srgbClr val="B0B0B0"/>
    <a:srgbClr val="D9D9D9"/>
    <a:srgbClr val="002060"/>
    <a:srgbClr val="BB9FE0"/>
    <a:srgbClr val="50AFB6"/>
    <a:srgbClr val="3184BD"/>
    <a:srgbClr val="A8005F"/>
    <a:srgbClr val="1217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3255" autoAdjust="0"/>
  </p:normalViewPr>
  <p:slideViewPr>
    <p:cSldViewPr snapToGrid="0">
      <p:cViewPr varScale="1">
        <p:scale>
          <a:sx n="114" d="100"/>
          <a:sy n="114" d="100"/>
        </p:scale>
        <p:origin x="156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oe\Downloads\&#44256;&#46321;&#44368;&#50977;&#51116;&#51221;&#44592;&#48376;&#44228;&#54925;%20&#44288;&#47144;%20&#44032;&#44277;%20&#51088;&#47308;%20&#50896;&#48376;(10.8.%20&#44592;&#51456;)%20(1)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8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1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2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3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4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5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6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7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8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9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0A9-4283-AD12-610243785240}"/>
              </c:ext>
            </c:extLst>
          </c:dPt>
          <c:dPt>
            <c:idx val="1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0A9-4283-AD12-610243785240}"/>
              </c:ext>
            </c:extLst>
          </c:dPt>
          <c:dLbls>
            <c:dLbl>
              <c:idx val="0"/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002060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20A9-4283-AD12-610243785240}"/>
                </c:ext>
              </c:extLst>
            </c:dLbl>
            <c:dLbl>
              <c:idx val="1"/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chemeClr val="tx1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20A9-4283-AD12-610243785240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13573</c:v>
                </c:pt>
                <c:pt idx="1">
                  <c:v>20499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0A9-4283-AD12-6102437852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4"/>
        <c:axId val="1269383776"/>
        <c:axId val="1269384736"/>
      </c:barChart>
      <c:catAx>
        <c:axId val="1269383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269384736"/>
        <c:crosses val="autoZero"/>
        <c:auto val="1"/>
        <c:lblAlgn val="ctr"/>
        <c:lblOffset val="100"/>
        <c:noMultiLvlLbl val="0"/>
      </c:catAx>
      <c:valAx>
        <c:axId val="1269384736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26938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9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03F-460F-8138-8C90B53A4491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03F-460F-8138-8C90B53A4491}"/>
              </c:ext>
            </c:extLst>
          </c:dPt>
          <c:cat>
            <c:strRef>
              <c:f>Sheet1!$A$2:$A$5</c:f>
              <c:strCache>
                <c:ptCount val="4"/>
                <c:pt idx="0">
                  <c:v>1분기</c:v>
                </c:pt>
                <c:pt idx="1">
                  <c:v>2분기</c:v>
                </c:pt>
                <c:pt idx="2">
                  <c:v>3분기</c:v>
                </c:pt>
                <c:pt idx="3">
                  <c:v>4분기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51.8</c:v>
                </c:pt>
                <c:pt idx="1">
                  <c:v>48.2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03F-460F-8138-8C90B53A44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9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>
              <a:noFill/>
            </a:ln>
          </c:spPr>
          <c:explosion val="2"/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97B-4445-A855-CEDD51D69449}"/>
              </c:ext>
            </c:extLst>
          </c:dPt>
          <c:dPt>
            <c:idx val="1"/>
            <c:bubble3D val="0"/>
            <c:spPr>
              <a:solidFill>
                <a:srgbClr val="00206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97B-4445-A855-CEDD51D69449}"/>
              </c:ext>
            </c:extLst>
          </c:dPt>
          <c:dPt>
            <c:idx val="2"/>
            <c:bubble3D val="0"/>
            <c:spPr>
              <a:solidFill>
                <a:srgbClr val="C0006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97B-4445-A855-CEDD51D69449}"/>
              </c:ext>
            </c:extLst>
          </c:dPt>
          <c:cat>
            <c:strRef>
              <c:f>Sheet1!$A$2:$A$4</c:f>
              <c:strCache>
                <c:ptCount val="3"/>
                <c:pt idx="0">
                  <c:v>지방정부</c:v>
                </c:pt>
                <c:pt idx="1">
                  <c:v> 교육부 외</c:v>
                </c:pt>
                <c:pt idx="2">
                  <c:v>교육부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4.2000000000000003E-2</c:v>
                </c:pt>
                <c:pt idx="1">
                  <c:v>0.313</c:v>
                </c:pt>
                <c:pt idx="2">
                  <c:v>0.64500000000000002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97B-4445-A855-CEDD51D694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389-41CB-9E7C-08B2173792F9}"/>
              </c:ext>
            </c:extLst>
          </c:dPt>
          <c:dPt>
            <c:idx val="1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389-41CB-9E7C-08B2173792F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0AE63DFF-E620-44A7-9397-719AA2A38212}" type="VALUE">
                      <a:rPr lang="en-US" altLang="ko-KR" sz="1400" b="1">
                        <a:solidFill>
                          <a:srgbClr val="00206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389-41CB-9E7C-08B2173792F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1.5</c:v>
                </c:pt>
                <c:pt idx="1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389-41CB-9E7C-08B2173792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4"/>
        <c:axId val="1269383776"/>
        <c:axId val="1269384736"/>
      </c:barChart>
      <c:catAx>
        <c:axId val="1269383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269384736"/>
        <c:crosses val="autoZero"/>
        <c:auto val="1"/>
        <c:lblAlgn val="ctr"/>
        <c:lblOffset val="100"/>
        <c:noMultiLvlLbl val="0"/>
      </c:catAx>
      <c:valAx>
        <c:axId val="12693847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6938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A9C-45D9-B8CB-83EB2A6F465F}"/>
              </c:ext>
            </c:extLst>
          </c:dPt>
          <c:dPt>
            <c:idx val="1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A9C-45D9-B8CB-83EB2A6F465F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fld id="{D145A319-F08B-4310-A5DE-1EA49AF65E04}" type="VALUE">
                      <a:rPr lang="en-US" altLang="ko-KR" sz="1400" b="1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pPr>
                        <a:defRPr sz="1600">
                          <a:solidFill>
                            <a:srgbClr val="002060"/>
                          </a:solidFill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  <a:cs typeface="KoPubWorld돋움체 Medium" panose="00000600000000000000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2060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A9C-45D9-B8CB-83EB2A6F465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0.7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A9C-45D9-B8CB-83EB2A6F46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4"/>
        <c:axId val="1269383776"/>
        <c:axId val="1269384736"/>
      </c:barChart>
      <c:catAx>
        <c:axId val="1269383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269384736"/>
        <c:crosses val="autoZero"/>
        <c:auto val="1"/>
        <c:lblAlgn val="ctr"/>
        <c:lblOffset val="100"/>
        <c:noMultiLvlLbl val="0"/>
      </c:catAx>
      <c:valAx>
        <c:axId val="12693847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6938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D49-41BE-9E5F-527027805581}"/>
              </c:ext>
            </c:extLst>
          </c:dPt>
          <c:dPt>
            <c:idx val="1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D49-41BE-9E5F-527027805581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53C7A90-4DEC-4D86-AAA5-45173A9B91F8}" type="VALUE">
                      <a:rPr lang="en-US" altLang="ko-KR" sz="1400" b="1">
                        <a:solidFill>
                          <a:srgbClr val="00206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D49-41BE-9E5F-5270278055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0.9</c:v>
                </c:pt>
                <c:pt idx="1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D49-41BE-9E5F-5270278055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4"/>
        <c:axId val="1269383776"/>
        <c:axId val="1269384736"/>
      </c:barChart>
      <c:catAx>
        <c:axId val="1269383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269384736"/>
        <c:crosses val="autoZero"/>
        <c:auto val="1"/>
        <c:lblAlgn val="ctr"/>
        <c:lblOffset val="100"/>
        <c:noMultiLvlLbl val="0"/>
      </c:catAx>
      <c:valAx>
        <c:axId val="12693847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6938377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9125048250563639"/>
          <c:w val="0.97252921812368609"/>
          <c:h val="0.68845686706938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'5p 그래프'!$A$39</c:f>
              <c:strCache>
                <c:ptCount val="1"/>
                <c:pt idx="0">
                  <c:v>초등</c:v>
                </c:pt>
              </c:strCache>
            </c:strRef>
          </c:tx>
          <c:spPr>
            <a:solidFill>
              <a:srgbClr val="C00068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B7B7B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3C7-4B4B-9A69-C3A4C97D109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3C7-4B4B-9A69-C3A4C97D1096}"/>
              </c:ext>
            </c:extLst>
          </c:dPt>
          <c:cat>
            <c:strRef>
              <c:f>'5p 그래프'!$B$38:$C$38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'5p 그래프'!$B$39:$C$39</c:f>
              <c:numCache>
                <c:formatCode>#,##0</c:formatCode>
                <c:ptCount val="2"/>
                <c:pt idx="0">
                  <c:v>14873</c:v>
                </c:pt>
                <c:pt idx="1">
                  <c:v>11902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3C7-4B4B-9A69-C3A4C97D1096}"/>
            </c:ext>
          </c:extLst>
        </c:ser>
        <c:ser>
          <c:idx val="1"/>
          <c:order val="1"/>
          <c:tx>
            <c:strRef>
              <c:f>'5p 그래프'!$A$40</c:f>
              <c:strCache>
                <c:ptCount val="1"/>
                <c:pt idx="0">
                  <c:v>중등</c:v>
                </c:pt>
              </c:strCache>
            </c:strRef>
          </c:tx>
          <c:spPr>
            <a:solidFill>
              <a:srgbClr val="BB9FE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BB9FE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3C7-4B4B-9A69-C3A4C97D1096}"/>
              </c:ext>
            </c:extLst>
          </c:dPt>
          <c:cat>
            <c:strRef>
              <c:f>'5p 그래프'!$B$38:$C$38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'5p 그래프'!$B$40:$C$40</c:f>
              <c:numCache>
                <c:formatCode>#,##0</c:formatCode>
                <c:ptCount val="2"/>
                <c:pt idx="0">
                  <c:v>19299</c:v>
                </c:pt>
                <c:pt idx="1">
                  <c:v>13324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3C7-4B4B-9A69-C3A4C97D1096}"/>
            </c:ext>
          </c:extLst>
        </c:ser>
        <c:ser>
          <c:idx val="2"/>
          <c:order val="2"/>
          <c:tx>
            <c:strRef>
              <c:f>'5p 그래프'!$A$41</c:f>
              <c:strCache>
                <c:ptCount val="1"/>
                <c:pt idx="0">
                  <c:v>고등</c:v>
                </c:pt>
              </c:strCache>
            </c:strRef>
          </c:tx>
          <c:spPr>
            <a:solidFill>
              <a:srgbClr val="C00068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3C7-4B4B-9A69-C3A4C97D1096}"/>
              </c:ext>
            </c:extLst>
          </c:dPt>
          <c:cat>
            <c:strRef>
              <c:f>'5p 그래프'!$B$38:$C$38</c:f>
              <c:strCache>
                <c:ptCount val="2"/>
                <c:pt idx="0">
                  <c:v>한국</c:v>
                </c:pt>
                <c:pt idx="1">
                  <c:v>OECD평균</c:v>
                </c:pt>
              </c:strCache>
            </c:strRef>
          </c:cat>
          <c:val>
            <c:numRef>
              <c:f>'5p 그래프'!$B$41:$C$41</c:f>
              <c:numCache>
                <c:formatCode>#,##0</c:formatCode>
                <c:ptCount val="2"/>
                <c:pt idx="0">
                  <c:v>13573</c:v>
                </c:pt>
                <c:pt idx="1">
                  <c:v>20499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3C7-4B4B-9A69-C3A4C97D10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46"/>
        <c:overlap val="-83"/>
        <c:axId val="1929298591"/>
        <c:axId val="1799322607"/>
      </c:barChart>
      <c:catAx>
        <c:axId val="19292985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pPr>
            <a:endParaRPr lang="ko-KR"/>
          </a:p>
        </c:txPr>
        <c:crossAx val="1799322607"/>
        <c:crosses val="autoZero"/>
        <c:auto val="1"/>
        <c:lblAlgn val="ctr"/>
        <c:lblOffset val="100"/>
        <c:noMultiLvlLbl val="0"/>
      </c:catAx>
      <c:valAx>
        <c:axId val="1799322607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9292985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KoPubWorld돋움체 Medium" panose="00000600000000000000" pitchFamily="2" charset="-127"/>
          <a:ea typeface="KoPubWorld돋움체 Medium" panose="00000600000000000000" pitchFamily="2" charset="-127"/>
          <a:cs typeface="KoPubWorld돋움체 Medium" panose="00000600000000000000" pitchFamily="2" charset="-127"/>
        </a:defRPr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050562155284645E-2"/>
          <c:y val="8.752149085563718E-2"/>
          <c:w val="0.93389887568943075"/>
          <c:h val="0.7982439371667007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초등</c:v>
                </c:pt>
              </c:strCache>
            </c:strRef>
          </c:tx>
          <c:spPr>
            <a:ln w="12700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bg1"/>
              </a:solidFill>
              <a:ln w="19050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7087334631855315E-2"/>
                  <c:y val="-4.5292174006520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5-477E-B337-84694DA5621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5-477E-B337-84694DA5621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5-477E-B337-84694DA5621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1F5-477E-B337-84694DA56219}"/>
                </c:ext>
              </c:extLst>
            </c:dLbl>
            <c:dLbl>
              <c:idx val="4"/>
              <c:layout>
                <c:manualLayout>
                  <c:x val="0"/>
                  <c:y val="-6.4703105723601072E-3"/>
                </c:manualLayout>
              </c:layout>
              <c:tx>
                <c:rich>
                  <a:bodyPr/>
                  <a:lstStyle/>
                  <a:p>
                    <a:fld id="{38714C80-A881-454C-A573-2F4C6E4CF8D7}" type="VALUE">
                      <a:rPr lang="en-US" altLang="ko-KR" b="1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B1F5-477E-B337-84694DA56219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13579</c:v>
                </c:pt>
                <c:pt idx="1">
                  <c:v>14978</c:v>
                </c:pt>
                <c:pt idx="2">
                  <c:v>17078</c:v>
                </c:pt>
                <c:pt idx="3">
                  <c:v>17038</c:v>
                </c:pt>
                <c:pt idx="4">
                  <c:v>19299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1F5-477E-B337-84694DA5621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중등</c:v>
                </c:pt>
              </c:strCache>
            </c:strRef>
          </c:tx>
          <c:spPr>
            <a:ln w="12700" cap="rnd">
              <a:solidFill>
                <a:srgbClr val="9C73D3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bg1"/>
              </a:solidFill>
              <a:ln w="12700">
                <a:solidFill>
                  <a:srgbClr val="9C73D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403677247657068E-2"/>
                  <c:y val="-3.88218634341606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1F5-477E-B337-84694DA5621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1F5-477E-B337-84694DA5621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1F5-477E-B337-84694DA5621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1F5-477E-B337-84694DA56219}"/>
                </c:ext>
              </c:extLst>
            </c:dLbl>
            <c:dLbl>
              <c:idx val="4"/>
              <c:layout>
                <c:manualLayout>
                  <c:x val="-6.9105720870140622E-2"/>
                  <c:y val="-2.5881242289440488E-2"/>
                </c:manualLayout>
              </c:layout>
              <c:tx>
                <c:rich>
                  <a:bodyPr/>
                  <a:lstStyle/>
                  <a:p>
                    <a:fld id="{B9A3D99A-0168-4F24-BA8C-4CC07428A443}" type="VALUE">
                      <a:rPr lang="en-US" altLang="ko-KR" b="1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B1F5-477E-B337-84694DA56219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11702</c:v>
                </c:pt>
                <c:pt idx="1">
                  <c:v>12535</c:v>
                </c:pt>
                <c:pt idx="2">
                  <c:v>13341</c:v>
                </c:pt>
                <c:pt idx="3">
                  <c:v>13278</c:v>
                </c:pt>
                <c:pt idx="4">
                  <c:v>14873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B1F5-477E-B337-84694DA562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고등</c:v>
                </c:pt>
              </c:strCache>
            </c:strRef>
          </c:tx>
          <c:spPr>
            <a:ln w="34925" cap="rnd">
              <a:solidFill>
                <a:srgbClr val="C00068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1750">
                <a:solidFill>
                  <a:srgbClr val="C00068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6101124310569304E-2"/>
                  <c:y val="-3.235155286180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1F5-477E-B337-84694DA5621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B1F5-477E-B337-84694DA5621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B1F5-477E-B337-84694DA5621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1F5-477E-B337-84694DA56219}"/>
                </c:ext>
              </c:extLst>
            </c:dLbl>
            <c:dLbl>
              <c:idx val="4"/>
              <c:layout>
                <c:manualLayout>
                  <c:x val="-7.5114913989283286E-2"/>
                  <c:y val="-3.2351552861800532E-2"/>
                </c:manualLayout>
              </c:layout>
              <c:tx>
                <c:rich>
                  <a:bodyPr/>
                  <a:lstStyle/>
                  <a:p>
                    <a:fld id="{0C4B68B3-9BCF-4D93-9F46-257321D7330F}" type="VALUE">
                      <a:rPr lang="en-US" altLang="ko-KR" sz="1000" b="1">
                        <a:solidFill>
                          <a:srgbClr val="C00068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0-B1F5-477E-B337-84694DA56219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10633</c:v>
                </c:pt>
                <c:pt idx="1">
                  <c:v>11290</c:v>
                </c:pt>
                <c:pt idx="2">
                  <c:v>11287</c:v>
                </c:pt>
                <c:pt idx="3">
                  <c:v>12225</c:v>
                </c:pt>
                <c:pt idx="4">
                  <c:v>13573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1-B1F5-477E-B337-84694DA562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62746479"/>
        <c:axId val="1762765199"/>
      </c:lineChart>
      <c:catAx>
        <c:axId val="176274647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pPr>
            <a:endParaRPr lang="ko-KR"/>
          </a:p>
        </c:txPr>
        <c:crossAx val="1762765199"/>
        <c:crosses val="autoZero"/>
        <c:auto val="1"/>
        <c:lblAlgn val="ctr"/>
        <c:lblOffset val="100"/>
        <c:noMultiLvlLbl val="0"/>
      </c:catAx>
      <c:valAx>
        <c:axId val="1762765199"/>
        <c:scaling>
          <c:orientation val="minMax"/>
          <c:max val="20000"/>
          <c:min val="10000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62746479"/>
        <c:crosses val="autoZero"/>
        <c:crossBetween val="between"/>
        <c:majorUnit val="1000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50">
          <a:latin typeface="KoPubWorld돋움체 Medium" panose="00000600000000000000" pitchFamily="2" charset="-127"/>
          <a:ea typeface="KoPubWorld돋움체 Medium" panose="00000600000000000000" pitchFamily="2" charset="-127"/>
          <a:cs typeface="KoPubWorld돋움체 Medium" panose="00000600000000000000" pitchFamily="2" charset="-127"/>
        </a:defRPr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explosion val="2"/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EB-401A-921E-1FFC0A6BE79A}"/>
              </c:ext>
            </c:extLst>
          </c:dPt>
          <c:dPt>
            <c:idx val="1"/>
            <c:bubble3D val="0"/>
            <c:spPr>
              <a:solidFill>
                <a:srgbClr val="121772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DEB-401A-921E-1FFC0A6BE79A}"/>
              </c:ext>
            </c:extLst>
          </c:dPt>
          <c:dPt>
            <c:idx val="2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DEB-401A-921E-1FFC0A6BE79A}"/>
              </c:ext>
            </c:extLst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1DEB-401A-921E-1FFC0A6BE79A}"/>
              </c:ext>
            </c:extLst>
          </c:dPt>
          <c:dPt>
            <c:idx val="4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DEB-401A-921E-1FFC0A6BE79A}"/>
              </c:ext>
            </c:extLst>
          </c:dPt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DEB-401A-921E-1FFC0A6BE7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인력양성</c:v>
                </c:pt>
                <c:pt idx="1">
                  <c:v>연구개발</c:v>
                </c:pt>
                <c:pt idx="2">
                  <c:v>인력양성 및 연구개발</c:v>
                </c:pt>
                <c:pt idx="3">
                  <c:v>국공립대 경상운영비 지원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37.799999999999997</c:v>
                </c:pt>
                <c:pt idx="1">
                  <c:v>24.61</c:v>
                </c:pt>
                <c:pt idx="2">
                  <c:v>9.83</c:v>
                </c:pt>
                <c:pt idx="3">
                  <c:v>27.19</c:v>
                </c:pt>
                <c:pt idx="4">
                  <c:v>0.56999999999999995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B-401A-921E-1FFC0A6BE7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EB-401A-921E-1FFC0A6BE79A}"/>
              </c:ext>
            </c:extLst>
          </c:dPt>
          <c:dPt>
            <c:idx val="1"/>
            <c:bubble3D val="0"/>
            <c:explosion val="1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DEB-401A-921E-1FFC0A6BE79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52.8</c:v>
                </c:pt>
                <c:pt idx="1">
                  <c:v>47.2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B-401A-921E-1FFC0A6BE79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explosion val="10"/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EB-401A-921E-1FFC0A6BE79A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DEB-401A-921E-1FFC0A6BE79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87.4</c:v>
                </c:pt>
                <c:pt idx="1">
                  <c:v>12.6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B-401A-921E-1FFC0A6BE79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dPt>
            <c:idx val="0"/>
            <c:bubble3D val="0"/>
            <c:explosion val="1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EB-401A-921E-1FFC0A6BE79A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1DEB-401A-921E-1FFC0A6BE79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62.3</c:v>
                </c:pt>
                <c:pt idx="1">
                  <c:v>37.700000000000003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B-401A-921E-1FFC0A6BE79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A8D-4BCD-AD8B-00D2C6867321}"/>
              </c:ext>
            </c:extLst>
          </c:dPt>
          <c:dPt>
            <c:idx val="1"/>
            <c:invertIfNegative val="0"/>
            <c:bubble3D val="0"/>
            <c:spPr>
              <a:solidFill>
                <a:srgbClr val="C4006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A8D-4BCD-AD8B-00D2C6867321}"/>
              </c:ext>
            </c:extLst>
          </c:dPt>
          <c:dLbls>
            <c:dLbl>
              <c:idx val="1"/>
              <c:layout>
                <c:manualLayout>
                  <c:x val="6.5146579804560192E-2"/>
                  <c:y val="7.0818923262399164E-3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altLang="ko-KR" sz="1100" b="1" i="0" u="none" strike="noStrike" kern="1200" baseline="0">
                        <a:solidFill>
                          <a:srgbClr val="C00068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defRPr>
                    </a:pPr>
                    <a:fld id="{F3FC1080-9BED-419D-A044-1427341DCCC9}" type="VALUE">
                      <a:rPr lang="en-US" altLang="ko-KR" smtClean="0"/>
                      <a:pPr algn="ctr">
                        <a:defRPr lang="en-US" altLang="ko-KR" sz="1100" b="1">
                          <a:solidFill>
                            <a:srgbClr val="C00068"/>
                          </a:solidFill>
                        </a:defRPr>
                      </a:pPr>
                      <a:t>[값]</a:t>
                    </a:fld>
                    <a:r>
                      <a:rPr lang="ko-KR" altLang="en-US" dirty="0"/>
                      <a:t> </a:t>
                    </a:r>
                    <a:r>
                      <a:rPr lang="ko-KR" altLang="en-US" sz="800" b="0" dirty="0">
                        <a:solidFill>
                          <a:srgbClr val="002060"/>
                        </a:solidFill>
                      </a:rPr>
                      <a:t>조 원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altLang="ko-KR" sz="1100" b="1" i="0" u="none" strike="noStrike" kern="1200" baseline="0">
                      <a:solidFill>
                        <a:srgbClr val="C00068"/>
                      </a:solidFill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354266588012001"/>
                      <c:h val="0.2440420095622275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A8D-4BCD-AD8B-00D2C68673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'13</c:v>
                </c:pt>
                <c:pt idx="1">
                  <c:v>'22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1.9</c:v>
                </c:pt>
                <c:pt idx="1">
                  <c:v>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A8D-4BCD-AD8B-00D2C6867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2"/>
        <c:overlap val="-27"/>
        <c:axId val="1389367359"/>
        <c:axId val="1389365919"/>
      </c:barChart>
      <c:catAx>
        <c:axId val="1389367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389365919"/>
        <c:crosses val="autoZero"/>
        <c:auto val="1"/>
        <c:lblAlgn val="ctr"/>
        <c:lblOffset val="100"/>
        <c:noMultiLvlLbl val="0"/>
      </c:catAx>
      <c:valAx>
        <c:axId val="1389365919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8936735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00"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A8D-4BCD-AD8B-00D2C6867321}"/>
              </c:ext>
            </c:extLst>
          </c:dPt>
          <c:dPt>
            <c:idx val="1"/>
            <c:invertIfNegative val="0"/>
            <c:bubble3D val="0"/>
            <c:spPr>
              <a:solidFill>
                <a:srgbClr val="C4006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A8D-4BCD-AD8B-00D2C6867321}"/>
              </c:ext>
            </c:extLst>
          </c:dPt>
          <c:dLbls>
            <c:dLbl>
              <c:idx val="1"/>
              <c:layout>
                <c:manualLayout>
                  <c:x val="2.3158712990344717E-2"/>
                  <c:y val="0.1088867826878589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altLang="ko-KR" sz="1100" b="1" i="0" u="none" strike="noStrike" kern="1200" baseline="0">
                        <a:solidFill>
                          <a:srgbClr val="C00068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fld id="{F3FC1080-9BED-419D-A044-1427341DCCC9}" type="VALUE">
                      <a:rPr lang="en-US" altLang="ko-KR" smtClean="0"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pPr algn="ctr">
                        <a:defRPr lang="en-US" altLang="ko-KR" sz="1100" b="1">
                          <a:solidFill>
                            <a:srgbClr val="C00068"/>
                          </a:solidFill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  <a:cs typeface="KoPubWorld돋움체 Medium" panose="00000600000000000000" pitchFamily="2" charset="-127"/>
                        </a:defRPr>
                      </a:pPr>
                      <a:t>[값]</a:t>
                    </a:fld>
                    <a:r>
                      <a:rPr lang="ko-KR" altLang="en-US" dirty="0"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 </a:t>
                    </a:r>
                    <a:r>
                      <a:rPr lang="ko-KR" altLang="en-US" sz="900" b="0" i="0" u="none" strike="noStrike" kern="1200" baseline="0" dirty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조 원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altLang="ko-KR" sz="1100" b="1" i="0" u="none" strike="noStrike" kern="1200" baseline="0">
                      <a:solidFill>
                        <a:srgbClr val="C00068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388380734451619"/>
                      <c:h val="0.3411125937657835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A8D-4BCD-AD8B-00D2C68673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'18</c:v>
                </c:pt>
                <c:pt idx="1">
                  <c:v>'22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1.4</c:v>
                </c:pt>
                <c:pt idx="1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A8D-4BCD-AD8B-00D2C6867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2"/>
        <c:overlap val="-27"/>
        <c:axId val="1389367359"/>
        <c:axId val="1389365919"/>
      </c:barChart>
      <c:catAx>
        <c:axId val="1389367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389365919"/>
        <c:crosses val="autoZero"/>
        <c:auto val="1"/>
        <c:lblAlgn val="ctr"/>
        <c:lblOffset val="100"/>
        <c:noMultiLvlLbl val="0"/>
      </c:catAx>
      <c:valAx>
        <c:axId val="1389365919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8936735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00"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A8D-4BCD-AD8B-00D2C6867321}"/>
              </c:ext>
            </c:extLst>
          </c:dPt>
          <c:dPt>
            <c:idx val="1"/>
            <c:invertIfNegative val="0"/>
            <c:bubble3D val="0"/>
            <c:spPr>
              <a:solidFill>
                <a:srgbClr val="C4006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A8D-4BCD-AD8B-00D2C6867321}"/>
              </c:ext>
            </c:extLst>
          </c:dPt>
          <c:dLbls>
            <c:dLbl>
              <c:idx val="1"/>
              <c:layout>
                <c:manualLayout>
                  <c:x val="8.1433224755700327E-3"/>
                  <c:y val="1.4164063467138364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altLang="ko-KR" sz="1100" b="1" i="0" u="none" strike="noStrike" kern="1200" baseline="0">
                        <a:solidFill>
                          <a:srgbClr val="C00068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fld id="{F3FC1080-9BED-419D-A044-1427341DCCC9}" type="VALUE">
                      <a:rPr lang="en-US" altLang="ko-KR" smtClean="0"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pPr algn="ctr">
                        <a:defRPr lang="en-US" altLang="ko-KR" sz="1100" b="1">
                          <a:solidFill>
                            <a:srgbClr val="C00068"/>
                          </a:solidFill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  <a:cs typeface="KoPubWorld돋움체 Medium" panose="00000600000000000000" pitchFamily="2" charset="-127"/>
                        </a:defRPr>
                      </a:pPr>
                      <a:t>[값]</a:t>
                    </a:fld>
                    <a:r>
                      <a:rPr lang="ko-KR" altLang="en-US" dirty="0"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 </a:t>
                    </a:r>
                    <a:r>
                      <a:rPr lang="ko-KR" altLang="en-US" sz="900" b="0" i="0" u="none" strike="noStrike" kern="1200" baseline="0" dirty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조 원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altLang="ko-KR" sz="1100" b="1" i="0" u="none" strike="noStrike" kern="1200" baseline="0">
                      <a:solidFill>
                        <a:srgbClr val="C00068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3927838621149556"/>
                      <c:h val="0.129697887588621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A8D-4BCD-AD8B-00D2C68673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'13</c:v>
                </c:pt>
                <c:pt idx="1">
                  <c:v>'22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2.8</c:v>
                </c:pt>
                <c:pt idx="1">
                  <c:v>2.2000000000000002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A8D-4BCD-AD8B-00D2C6867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2"/>
        <c:overlap val="-27"/>
        <c:axId val="1389367359"/>
        <c:axId val="1389365919"/>
      </c:barChart>
      <c:catAx>
        <c:axId val="1389367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389365919"/>
        <c:crosses val="autoZero"/>
        <c:auto val="1"/>
        <c:lblAlgn val="ctr"/>
        <c:lblOffset val="100"/>
        <c:noMultiLvlLbl val="0"/>
      </c:catAx>
      <c:valAx>
        <c:axId val="1389365919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8936735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00"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explosion val="5"/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C99-47FA-A049-47823671D2C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C99-47FA-A049-47823671D2CD}"/>
              </c:ext>
            </c:extLst>
          </c:dPt>
          <c:dLbls>
            <c:dLbl>
              <c:idx val="0"/>
              <c:layout>
                <c:manualLayout>
                  <c:x val="-9.7105254143565342E-2"/>
                  <c:y val="0.243129549862716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defRPr>
                  </a:pPr>
                  <a:endParaRPr lang="ko-KR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99-47FA-A049-47823671D2CD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C99-47FA-A049-47823671D2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49.5</c:v>
                </c:pt>
                <c:pt idx="1">
                  <c:v>50.5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99-47FA-A049-47823671D2C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06C-4AC8-981B-417F1441DBC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06C-4AC8-981B-417F1441DBCC}"/>
              </c:ext>
            </c:extLst>
          </c:dPt>
          <c:dLbls>
            <c:dLbl>
              <c:idx val="0"/>
              <c:layout>
                <c:manualLayout>
                  <c:x val="-0.10487367447505055"/>
                  <c:y val="0.1023703367843017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defRPr>
                  </a:pPr>
                  <a:endParaRPr lang="ko-KR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06C-4AC8-981B-417F1441DBCC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6C-4AC8-981B-417F1441DBC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41.4</c:v>
                </c:pt>
                <c:pt idx="1">
                  <c:v>58.6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06C-4AC8-981B-417F1441DBC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12700"/>
          </c:spPr>
          <c:dPt>
            <c:idx val="0"/>
            <c:bubble3D val="0"/>
            <c:spPr>
              <a:solidFill>
                <a:srgbClr val="C00068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AE-4D7D-A3B4-E0DDC6DCB5D3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AE-4D7D-A3B4-E0DDC6DCB5D3}"/>
              </c:ext>
            </c:extLst>
          </c:dPt>
          <c:dLbls>
            <c:dLbl>
              <c:idx val="0"/>
              <c:layout>
                <c:manualLayout>
                  <c:x val="-0.10875788464079317"/>
                  <c:y val="0.11516662888233961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BAE-4D7D-A3B4-E0DDC6DCB5D3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BAE-4D7D-A3B4-E0DDC6DCB5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사립대학</c:v>
                </c:pt>
                <c:pt idx="1">
                  <c:v>국공립대학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36</c:v>
                </c:pt>
                <c:pt idx="1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BAE-4D7D-A3B4-E0DDC6DCB5D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77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EBA-4F72-B758-2972046E9917}"/>
              </c:ext>
            </c:extLst>
          </c:dPt>
          <c:dPt>
            <c:idx val="1"/>
            <c:invertIfNegative val="0"/>
            <c:bubble3D val="0"/>
            <c:spPr>
              <a:solidFill>
                <a:srgbClr val="C4006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EBA-4F72-B758-2972046E9917}"/>
              </c:ext>
            </c:extLst>
          </c:dPt>
          <c:dLbls>
            <c:dLbl>
              <c:idx val="1"/>
              <c:layout>
                <c:manualLayout>
                  <c:x val="9.9202629572693532E-3"/>
                  <c:y val="6.1030004744351121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1" i="0" u="none" strike="noStrike" kern="1200" baseline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fld id="{6EAD2366-DF2D-4F77-A172-0675CAA6D92E}" type="VALUE">
                      <a:rPr lang="en-US" altLang="ko-KR" sz="1400" b="1" smtClean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pPr>
                        <a:defRPr sz="1400" b="1">
                          <a:solidFill>
                            <a:srgbClr val="002060"/>
                          </a:solidFill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  <a:cs typeface="KoPubWorld돋움체 Medium" panose="00000600000000000000" pitchFamily="2" charset="-127"/>
                        </a:defRPr>
                      </a:pPr>
                      <a:t>[값]</a:t>
                    </a:fld>
                    <a:r>
                      <a:rPr lang="en-US" altLang="ko-KR" sz="1400" b="1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1" i="0" u="none" strike="noStrike" kern="1200" baseline="0">
                      <a:solidFill>
                        <a:srgbClr val="002060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446354029970128"/>
                      <c:h val="0.2387937640178974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EBA-4F72-B758-2972046E99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'13</c:v>
                </c:pt>
                <c:pt idx="1">
                  <c:v>'22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15.9</c:v>
                </c:pt>
                <c:pt idx="1">
                  <c:v>11.1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EBA-4F72-B758-2972046E99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2"/>
        <c:overlap val="-27"/>
        <c:axId val="1389367359"/>
        <c:axId val="1389365919"/>
      </c:barChart>
      <c:catAx>
        <c:axId val="1389367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389365919"/>
        <c:crosses val="autoZero"/>
        <c:auto val="1"/>
        <c:lblAlgn val="ctr"/>
        <c:lblOffset val="100"/>
        <c:noMultiLvlLbl val="0"/>
      </c:catAx>
      <c:valAx>
        <c:axId val="1389365919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8936735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50"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EBA-4F72-B758-2972046E9917}"/>
              </c:ext>
            </c:extLst>
          </c:dPt>
          <c:dPt>
            <c:idx val="1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EBA-4F72-B758-2972046E9917}"/>
              </c:ext>
            </c:extLst>
          </c:dPt>
          <c:dPt>
            <c:idx val="2"/>
            <c:invertIfNegative val="0"/>
            <c:bubble3D val="0"/>
            <c:spPr>
              <a:solidFill>
                <a:srgbClr val="C0006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4E45-41C5-9794-32F5ECD9867F}"/>
              </c:ext>
            </c:extLst>
          </c:dPt>
          <c:dLbls>
            <c:dLbl>
              <c:idx val="2"/>
              <c:layout>
                <c:manualLayout>
                  <c:x val="2.0409081559189551E-2"/>
                  <c:y val="0.11093383984309343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lnSpc>
                        <a:spcPts val="1500"/>
                      </a:lnSpc>
                      <a:defRPr sz="16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fld id="{8F19162A-E183-4C9E-A257-225C4CE91864}" type="VALUE">
                      <a:rPr lang="en-US" altLang="ko-KR" sz="1600" b="1" smtClean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pPr>
                        <a:lnSpc>
                          <a:spcPts val="1500"/>
                        </a:lnSpc>
                        <a:defRPr sz="1600"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  <a:cs typeface="KoPubWorld돋움체 Medium" panose="00000600000000000000" pitchFamily="2" charset="-127"/>
                        </a:defRPr>
                      </a:pPr>
                      <a:t>[값]</a:t>
                    </a:fld>
                    <a:endParaRPr lang="ko-KR" altLang="en-US" sz="1600" b="1" dirty="0">
                      <a:solidFill>
                        <a:srgbClr val="002060"/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endParaRPr>
                  </a:p>
                  <a:p>
                    <a:pPr>
                      <a:lnSpc>
                        <a:spcPts val="1500"/>
                      </a:lnSpc>
                      <a:defRPr sz="1600"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defRPr>
                    </a:pPr>
                    <a:r>
                      <a:rPr lang="ko-KR" altLang="en-US" sz="1200" b="1" dirty="0">
                        <a:solidFill>
                          <a:srgbClr val="002060"/>
                        </a:solidFill>
                        <a:latin typeface="KoPubWorld돋움체 Medium" panose="00000600000000000000" pitchFamily="2" charset="-127"/>
                        <a:ea typeface="KoPubWorld돋움체 Medium" panose="00000600000000000000" pitchFamily="2" charset="-127"/>
                        <a:cs typeface="KoPubWorld돋움체 Medium" panose="00000600000000000000" pitchFamily="2" charset="-127"/>
                      </a:rPr>
                      <a:t>백만 원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lnSpc>
                      <a:spcPts val="1500"/>
                    </a:lnSpc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World돋움체 Medium" panose="00000600000000000000" pitchFamily="2" charset="-127"/>
                      <a:ea typeface="KoPubWorld돋움체 Medium" panose="00000600000000000000" pitchFamily="2" charset="-127"/>
                      <a:cs typeface="KoPubWorld돋움체 Medium" panose="00000600000000000000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491230701543876"/>
                      <c:h val="0.335497043528048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4E45-41C5-9794-32F5ECD9867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공공연구기관</c:v>
                </c:pt>
                <c:pt idx="1">
                  <c:v>기업체</c:v>
                </c:pt>
                <c:pt idx="2">
                  <c:v>대학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297.60000000000002</c:v>
                </c:pt>
                <c:pt idx="1">
                  <c:v>201.7</c:v>
                </c:pt>
                <c:pt idx="2">
                  <c:v>89.7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EBA-4F72-B758-2972046E99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2"/>
        <c:overlap val="-27"/>
        <c:axId val="1389367359"/>
        <c:axId val="1389365919"/>
      </c:barChart>
      <c:catAx>
        <c:axId val="1389367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defRPr>
            </a:pPr>
            <a:endParaRPr lang="ko-KR"/>
          </a:p>
        </c:txPr>
        <c:crossAx val="1389365919"/>
        <c:crosses val="autoZero"/>
        <c:auto val="1"/>
        <c:lblAlgn val="ctr"/>
        <c:lblOffset val="100"/>
        <c:noMultiLvlLbl val="0"/>
      </c:catAx>
      <c:valAx>
        <c:axId val="1389365919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8936735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50">
          <a:latin typeface="KoPub돋움체 Medium" panose="02020603020101020101" pitchFamily="18" charset="-127"/>
          <a:ea typeface="KoPub돋움체 Mediu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AD6E6-D135-4BFB-B235-5ED68FFC4F64}" type="datetimeFigureOut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6DAB5-5F4B-48E0-B018-E4D106F9565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0401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6046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7820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0A059-7F84-C13E-5BCA-B92EE3531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A42D128-DC61-4E07-4627-5D8282A1A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0A74A0C-FFDE-C035-D568-E51D1258B6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05BCB2-130A-C3C7-F8CE-BDBA932FE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6706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2E6BD-DA74-9ADA-21EA-1F0DAEB98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82A3612-ACB7-2EA3-359C-BB643E46AB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42BDCBC-7E9B-9417-16B3-4E30407B6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8533194-78BC-7ECA-6C06-30B208FF59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0130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33A75-930C-9565-D5BE-9F867B1D2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4E9CF9C-5B6D-FA92-87F8-05B5C0726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D37A335-8AC8-6DD1-3D2A-36F2D9D0B1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9DED69-8265-5C78-2FA6-85F767564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1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A1052-32EB-2AC1-44D0-211D27B94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6A4DF27-66F4-0B98-A10E-12FE41C0C2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7C44460-29A7-CAAC-70BC-FD1B48B204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5BEF6EB-1200-14F6-8A0D-3057CD18A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6562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0C4EC-C077-CE5C-75B7-A614FED27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93EED1C-4503-7821-ACF8-E409D51B0F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3D94D67-B671-738A-B307-69537D77F8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E23F1D7-16D1-035C-4409-4097F19EAE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822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E0118-F1ED-FED1-AB68-B7A38A3FB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E3880DD-2B76-D3BC-F15E-C09C05C4F7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69CA4F6-6717-3CA0-776D-97BCE9EFD9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9130847-F582-BC50-8712-8ECE0D838F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510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B117B-E8E7-3F0F-C08B-3F54FB197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D37ECFE-5C9E-6C33-78C7-5B4C7F797C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6890003-E674-DD01-66DE-B1C1F39895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18822A1-048C-3385-5D3E-84A53A16E8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2565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E6765-354E-02EC-D64A-92A8CCF1D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6576D1B-30FC-DEE5-0107-97C44CF0B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61D1971-0307-5316-7EB3-2C2D143EC3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D973870-DD66-7D8D-AD0B-5D5664E553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390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776CA-E3F5-B3E5-8474-DC465F402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C1A5CEF-C21C-E719-9988-F092EE631B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78A6D80-EBAD-83E1-B2E5-74133CE936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47F0313-31A1-48DB-7D89-26AF9AB386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0921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323D6-37EE-A392-8AB5-B2F8E0F6F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9503958-9BEE-CBD4-8670-C6955ADBED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724FE1-2DE2-8188-91D1-BFC2CEA81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0A9C374-82BD-58E2-F145-1CF7351B28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6146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6EC82-10DA-58B9-9D4D-4485568E3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1A14E75-9C0B-CB0B-D647-4C73F646E3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3F911D7-9174-BF46-DE4A-B3C7BA4FE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F25F4A3-5A04-4AF1-137B-F6EE2AE37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802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CFD96-979E-2F55-1670-DF69E4316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7B302F8-AE92-FF34-FB8D-063EA2ACB6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EA09D41-0480-02EC-521B-BC25FFE833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E2E59CD-78B1-6E68-41F6-C0C6A02D9E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0969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8AE1A-B834-87C1-DB83-42E69420C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95A5DE3-804B-271E-9608-679D946706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0FBD0E2-CD40-266F-D4F9-0204727CB2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956235-F25A-5A26-70B0-EE2DCB0ACB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7196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76E63-0F51-2B5F-7B01-6DDC5135B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B1549D3-C0D4-BA35-385A-BBADD64145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BC3435C-B7B0-7EB3-6F94-39529423AE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8F26D7-2FE4-87E8-E0AD-3BE60C813C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84503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76E63-0F51-2B5F-7B01-6DDC5135B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B1549D3-C0D4-BA35-385A-BBADD64145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BC3435C-B7B0-7EB3-6F94-39529423AE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8F26D7-2FE4-87E8-E0AD-3BE60C813C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84503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42169-0C99-5500-1132-707E79CF87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54C8926-F48D-58E2-38A6-EE58728037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F4C1816-C0D1-CF8A-8A00-E146018D81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219F0A2-85E3-4CFC-E158-72E634D02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8326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9A89D-127A-4AC3-F69C-7C8847D71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E2C6A20-8142-FB29-EECA-5FA006B647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D8D6148-3035-3C14-1209-E9CE2F7A1E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DA4C281-C37F-7D17-8592-25B28282EA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638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EA9B6-18A5-8B5C-80EE-1E81D64DF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7F8DDC2-0D66-A28F-6861-3C39772861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1DFAE5B-A711-A4C1-7EED-2684EF8885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BE0467-178C-83F9-E2FF-E2EDCF0A6E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55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323D6-37EE-A392-8AB5-B2F8E0F6F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9503958-9BEE-CBD4-8670-C6955ADBED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724FE1-2DE2-8188-91D1-BFC2CEA81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0A9C374-82BD-58E2-F145-1CF7351B28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1062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6DAB5-5F4B-48E0-B018-E4D106F95659}" type="slidenum">
              <a:rPr lang="ko-KR" altLang="en-US" smtClean="0"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9551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AACFF-82AE-489F-858A-F7BA3B2F46B0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886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AAF2-CD6E-465A-8244-FEB1DE4B7FE0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>
            <a:lvl1pPr>
              <a:defRPr sz="105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026A3D34-ADC3-4DD2-B712-5B07017E0C3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37363802-C6E7-FBC6-3654-7B779EE1151D}"/>
              </a:ext>
            </a:extLst>
          </p:cNvPr>
          <p:cNvGrpSpPr/>
          <p:nvPr userDrawn="1"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23A6CA5C-18B0-33B7-DAD8-7C597F67BAA2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C790234-FF9C-8E90-3B21-C323EB3F5294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9307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1FEE7-54FA-4525-966E-63B847F8EACF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>
            <a:lvl1pPr>
              <a:defRPr sz="105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026A3D34-ADC3-4DD2-B712-5B07017E0C3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8" name="그림 7" descr="스크린샷, 보라색이(가) 표시된 사진&#10;&#10;자동 생성된 설명">
            <a:extLst>
              <a:ext uri="{FF2B5EF4-FFF2-40B4-BE49-F238E27FC236}">
                <a16:creationId xmlns:a16="http://schemas.microsoft.com/office/drawing/2014/main" id="{2EB1B49C-E067-CF14-C0DA-C8F00D2209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765"/>
          <a:stretch/>
        </p:blipFill>
        <p:spPr>
          <a:xfrm>
            <a:off x="0" y="0"/>
            <a:ext cx="9144000" cy="193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79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F2DA-4C3B-4E2C-82F0-2B1B908B4820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5697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70663-C83D-46D2-BD65-68907DB66629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2423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267F8-9FF9-4B14-9B78-716096BB5D88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517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55D4-E2E3-4CD9-9736-717E878C3F3A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814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7C9C2-FF3A-4E5B-85F9-1C9488B374D5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6804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B4288-EFDD-4C93-ACFD-FA3F3840CADC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5862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DC425-7149-4921-AB17-B6AFDF0DF745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888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84949-13C1-429A-A865-1FB264A75AFA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0256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DDE35-F113-4AA4-BB14-7A9306F65031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2235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0351D4-9933-4139-B865-C93B107F7E4E}" type="datetime1">
              <a:rPr lang="ko-KR" altLang="en-US" smtClean="0"/>
              <a:t>2024-12-16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6A3D34-ADC3-4DD2-B712-5B07017E0C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372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chart" Target="../charts/char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3.xml"/><Relationship Id="rId3" Type="http://schemas.openxmlformats.org/officeDocument/2006/relationships/image" Target="../media/image15.png"/><Relationship Id="rId7" Type="http://schemas.openxmlformats.org/officeDocument/2006/relationships/chart" Target="../charts/chart1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6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1.xml"/><Relationship Id="rId3" Type="http://schemas.openxmlformats.org/officeDocument/2006/relationships/image" Target="../media/image18.jpeg"/><Relationship Id="rId7" Type="http://schemas.openxmlformats.org/officeDocument/2006/relationships/chart" Target="../charts/chart2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9.xml"/><Relationship Id="rId5" Type="http://schemas.openxmlformats.org/officeDocument/2006/relationships/chart" Target="../charts/chart18.xml"/><Relationship Id="rId4" Type="http://schemas.openxmlformats.org/officeDocument/2006/relationships/chart" Target="../charts/chart17.xml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스크린샷, 블루, 일렉트릭 블루, 다채로움이(가) 표시된 사진&#10;&#10;자동 생성된 설명">
            <a:extLst>
              <a:ext uri="{FF2B5EF4-FFF2-40B4-BE49-F238E27FC236}">
                <a16:creationId xmlns:a16="http://schemas.microsoft.com/office/drawing/2014/main" id="{FAF0A102-D2E1-0744-C4A9-1405D071D0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24526"/>
          </a:xfrm>
          <a:prstGeom prst="rect">
            <a:avLst/>
          </a:prstGeom>
        </p:spPr>
      </p:pic>
      <p:pic>
        <p:nvPicPr>
          <p:cNvPr id="7" name="그림 6" descr="폰트, 그래픽, 상징, 로고이(가) 표시된 사진&#10;&#10;자동 생성된 설명">
            <a:extLst>
              <a:ext uri="{FF2B5EF4-FFF2-40B4-BE49-F238E27FC236}">
                <a16:creationId xmlns:a16="http://schemas.microsoft.com/office/drawing/2014/main" id="{CF40C2B4-4E27-0FEB-0FA5-6AE82C0614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00" y="5815113"/>
            <a:ext cx="2819400" cy="8941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11962D-3848-FAC4-9137-4BBC0C41ACE5}"/>
              </a:ext>
            </a:extLst>
          </p:cNvPr>
          <p:cNvSpPr txBox="1"/>
          <p:nvPr/>
        </p:nvSpPr>
        <p:spPr>
          <a:xfrm>
            <a:off x="1003298" y="2104363"/>
            <a:ext cx="7137402" cy="151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ln w="12700">
                  <a:noFill/>
                </a:ln>
                <a:solidFill>
                  <a:schemeClr val="bg1"/>
                </a:solidFill>
                <a:effectLst>
                  <a:glow rad="101600">
                    <a:srgbClr val="301691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여기어때 잘난체 고딕 TTF" pitchFamily="2" charset="-127"/>
                <a:ea typeface="여기어때 잘난체 고딕 TTF" pitchFamily="2" charset="-127"/>
              </a:rPr>
              <a:t>고등교육 재정지원 전략</a:t>
            </a:r>
            <a:endParaRPr lang="en-US" altLang="ko-KR" sz="3600" dirty="0">
              <a:ln w="12700">
                <a:noFill/>
              </a:ln>
              <a:solidFill>
                <a:schemeClr val="bg1"/>
              </a:solidFill>
              <a:effectLst>
                <a:glow rad="101600">
                  <a:srgbClr val="301691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dirty="0">
                <a:ln w="12700">
                  <a:noFill/>
                </a:ln>
                <a:solidFill>
                  <a:srgbClr val="DAD0F2"/>
                </a:solidFill>
                <a:effectLst>
                  <a:glow rad="101600">
                    <a:srgbClr val="301691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여기어때 잘난체 고딕 TTF" pitchFamily="2" charset="-127"/>
                <a:ea typeface="여기어때 잘난체 고딕 TTF" pitchFamily="2" charset="-127"/>
              </a:rPr>
              <a:t>고등교육 재정지원 기본계획 </a:t>
            </a:r>
            <a:r>
              <a:rPr lang="en-US" altLang="ko-KR" sz="2800" dirty="0">
                <a:ln w="12700">
                  <a:noFill/>
                </a:ln>
                <a:solidFill>
                  <a:srgbClr val="DAD0F2"/>
                </a:solidFill>
                <a:effectLst>
                  <a:glow rad="101600">
                    <a:srgbClr val="301691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여기어때 잘난체 고딕 TTF" pitchFamily="2" charset="-127"/>
                <a:ea typeface="여기어때 잘난체 고딕 TTF" pitchFamily="2" charset="-127"/>
              </a:rPr>
              <a:t>2025-2029</a:t>
            </a:r>
            <a:endParaRPr lang="en-US" altLang="ko-KR" sz="2800" dirty="0">
              <a:ln w="12700">
                <a:noFill/>
              </a:ln>
              <a:solidFill>
                <a:schemeClr val="bg1"/>
              </a:solidFill>
              <a:effectLst>
                <a:glow rad="101600">
                  <a:srgbClr val="301691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43D789-BF1D-47EE-9FF9-7FADB18C9C42}"/>
              </a:ext>
            </a:extLst>
          </p:cNvPr>
          <p:cNvSpPr txBox="1"/>
          <p:nvPr/>
        </p:nvSpPr>
        <p:spPr>
          <a:xfrm>
            <a:off x="2677891" y="4854146"/>
            <a:ext cx="378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rgbClr val="DAD0F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교육부 </a:t>
            </a:r>
            <a:r>
              <a:rPr lang="ko-KR" altLang="en-US" sz="1600" dirty="0" err="1">
                <a:solidFill>
                  <a:srgbClr val="DAD0F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지역혁신대학지원과장</a:t>
            </a:r>
            <a:r>
              <a:rPr lang="ko-KR" altLang="en-US" sz="1600" dirty="0">
                <a:solidFill>
                  <a:srgbClr val="DAD0F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김 효 신</a:t>
            </a:r>
          </a:p>
        </p:txBody>
      </p:sp>
    </p:spTree>
    <p:extLst>
      <p:ext uri="{BB962C8B-B14F-4D97-AF65-F5344CB8AC3E}">
        <p14:creationId xmlns:p14="http://schemas.microsoft.com/office/powerpoint/2010/main" val="1518084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78A675E-3BBD-48A7-B523-47B1B60A8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25B259A-8CA9-4A61-9B2A-3FF5CB10DC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4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23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>
            <a:extLst>
              <a:ext uri="{FF2B5EF4-FFF2-40B4-BE49-F238E27FC236}">
                <a16:creationId xmlns:a16="http://schemas.microsoft.com/office/drawing/2014/main" id="{72CF55BE-7DCC-4F3D-A4A4-1F2380EFCC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4" y="283"/>
            <a:ext cx="9143496" cy="6983321"/>
          </a:xfrm>
          <a:prstGeom prst="rect">
            <a:avLst/>
          </a:prstGeom>
        </p:spPr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605FE08-20A2-1881-9322-0CA2E9A03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497AC8C-BB0E-AEC9-B27B-DAABACA6624E}"/>
              </a:ext>
            </a:extLst>
          </p:cNvPr>
          <p:cNvSpPr txBox="1"/>
          <p:nvPr/>
        </p:nvSpPr>
        <p:spPr>
          <a:xfrm>
            <a:off x="894250" y="793168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9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 교육개혁 과제 중</a:t>
            </a: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5345D4A2-0C7A-2AC0-20B2-359A6A239778}"/>
              </a:ext>
            </a:extLst>
          </p:cNvPr>
          <p:cNvGrpSpPr/>
          <p:nvPr/>
        </p:nvGrpSpPr>
        <p:grpSpPr>
          <a:xfrm>
            <a:off x="790573" y="1178670"/>
            <a:ext cx="7410452" cy="837980"/>
            <a:chOff x="790573" y="581927"/>
            <a:chExt cx="7410452" cy="83798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B7C1FC6-D2FB-F1FE-0E8D-C3F01D2674C4}"/>
                </a:ext>
              </a:extLst>
            </p:cNvPr>
            <p:cNvSpPr txBox="1"/>
            <p:nvPr/>
          </p:nvSpPr>
          <p:spPr>
            <a:xfrm>
              <a:off x="790573" y="712021"/>
              <a:ext cx="741045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 w="12700">
                    <a:noFill/>
                  </a:ln>
                  <a:solidFill>
                    <a:srgbClr val="121772"/>
                  </a:solidFill>
                  <a:effectLst/>
                  <a:latin typeface="여기어때 잘난체 고딕 TTF" pitchFamily="2" charset="-127"/>
                  <a:ea typeface="여기어때 잘난체 고딕 TTF" pitchFamily="2" charset="-127"/>
                </a:rPr>
                <a:t>대학 혁신 생태계</a:t>
              </a:r>
            </a:p>
          </p:txBody>
        </p: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15BA5F9-A36D-3D57-D5E8-EE75C7250149}"/>
                </a:ext>
              </a:extLst>
            </p:cNvPr>
            <p:cNvGrpSpPr/>
            <p:nvPr/>
          </p:nvGrpSpPr>
          <p:grpSpPr>
            <a:xfrm>
              <a:off x="2084640" y="581927"/>
              <a:ext cx="4841760" cy="837979"/>
              <a:chOff x="2682240" y="1642636"/>
              <a:chExt cx="3779520" cy="361950"/>
            </a:xfrm>
          </p:grpSpPr>
          <p:grpSp>
            <p:nvGrpSpPr>
              <p:cNvPr id="25" name="그룹 24">
                <a:extLst>
                  <a:ext uri="{FF2B5EF4-FFF2-40B4-BE49-F238E27FC236}">
                    <a16:creationId xmlns:a16="http://schemas.microsoft.com/office/drawing/2014/main" id="{39F0BA65-AC73-7DE0-AFC0-181E416142B2}"/>
                  </a:ext>
                </a:extLst>
              </p:cNvPr>
              <p:cNvGrpSpPr/>
              <p:nvPr/>
            </p:nvGrpSpPr>
            <p:grpSpPr>
              <a:xfrm>
                <a:off x="2682240" y="1642636"/>
                <a:ext cx="3779520" cy="361950"/>
                <a:chOff x="3524250" y="1566436"/>
                <a:chExt cx="2095500" cy="361950"/>
              </a:xfrm>
            </p:grpSpPr>
            <p:cxnSp>
              <p:nvCxnSpPr>
                <p:cNvPr id="29" name="직선 연결선 28">
                  <a:extLst>
                    <a:ext uri="{FF2B5EF4-FFF2-40B4-BE49-F238E27FC236}">
                      <a16:creationId xmlns:a16="http://schemas.microsoft.com/office/drawing/2014/main" id="{79C0BA0D-507D-CA36-D87B-E9865D26F2E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524250" y="1928386"/>
                  <a:ext cx="2095500" cy="0"/>
                </a:xfrm>
                <a:prstGeom prst="line">
                  <a:avLst/>
                </a:prstGeom>
                <a:ln>
                  <a:solidFill>
                    <a:srgbClr val="C00068">
                      <a:alpha val="50000"/>
                    </a:srgbClr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직선 연결선 29">
                  <a:extLst>
                    <a:ext uri="{FF2B5EF4-FFF2-40B4-BE49-F238E27FC236}">
                      <a16:creationId xmlns:a16="http://schemas.microsoft.com/office/drawing/2014/main" id="{18E3CF1A-53A9-4600-50CF-35E13863C83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524250" y="1566436"/>
                  <a:ext cx="2095500" cy="0"/>
                </a:xfrm>
                <a:prstGeom prst="line">
                  <a:avLst/>
                </a:prstGeom>
                <a:ln>
                  <a:solidFill>
                    <a:srgbClr val="C00068">
                      <a:alpha val="50000"/>
                    </a:srgbClr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23D3CACE-650F-B698-28D0-7D88B882CE4E}"/>
                  </a:ext>
                </a:extLst>
              </p:cNvPr>
              <p:cNvGrpSpPr/>
              <p:nvPr/>
            </p:nvGrpSpPr>
            <p:grpSpPr>
              <a:xfrm>
                <a:off x="3093720" y="1642636"/>
                <a:ext cx="2956560" cy="361950"/>
                <a:chOff x="3524250" y="1566436"/>
                <a:chExt cx="2095500" cy="361950"/>
              </a:xfrm>
            </p:grpSpPr>
            <p:cxnSp>
              <p:nvCxnSpPr>
                <p:cNvPr id="27" name="직선 연결선 26">
                  <a:extLst>
                    <a:ext uri="{FF2B5EF4-FFF2-40B4-BE49-F238E27FC236}">
                      <a16:creationId xmlns:a16="http://schemas.microsoft.com/office/drawing/2014/main" id="{30DDBBAA-14A7-4180-872D-55C167E058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524250" y="1928386"/>
                  <a:ext cx="2095500" cy="0"/>
                </a:xfrm>
                <a:prstGeom prst="line">
                  <a:avLst/>
                </a:prstGeom>
                <a:ln>
                  <a:solidFill>
                    <a:srgbClr val="C00068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직선 연결선 27">
                  <a:extLst>
                    <a:ext uri="{FF2B5EF4-FFF2-40B4-BE49-F238E27FC236}">
                      <a16:creationId xmlns:a16="http://schemas.microsoft.com/office/drawing/2014/main" id="{2B096CCD-089D-DA9E-264C-7AAD56E91D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524250" y="1566436"/>
                  <a:ext cx="2095500" cy="0"/>
                </a:xfrm>
                <a:prstGeom prst="line">
                  <a:avLst/>
                </a:prstGeom>
                <a:ln>
                  <a:solidFill>
                    <a:srgbClr val="C00068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1A5EC9A-1906-FCBF-ABDB-3AD0805343D2}"/>
              </a:ext>
            </a:extLst>
          </p:cNvPr>
          <p:cNvSpPr txBox="1"/>
          <p:nvPr/>
        </p:nvSpPr>
        <p:spPr>
          <a:xfrm>
            <a:off x="649915" y="2569658"/>
            <a:ext cx="7962902" cy="2566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80000"/>
              </a:lnSpc>
            </a:pP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대학을 </a:t>
            </a:r>
            <a:r>
              <a:rPr lang="ko-KR" altLang="en-US" sz="2400" b="1" dirty="0">
                <a:ln w="12700">
                  <a:noFill/>
                </a:ln>
                <a:solidFill>
                  <a:srgbClr val="C00068"/>
                </a:solidFill>
                <a:effectLst/>
                <a:latin typeface="여기어때 잘난체 고딕 TTF" pitchFamily="2" charset="-127"/>
                <a:ea typeface="여기어때 잘난체 고딕 TTF" pitchFamily="2" charset="-127"/>
              </a:rPr>
              <a:t>지역혁신</a:t>
            </a:r>
            <a:r>
              <a:rPr lang="ko-KR" altLang="en-US" sz="2400" dirty="0">
                <a:ln w="12700">
                  <a:noFill/>
                </a:ln>
                <a:solidFill>
                  <a:srgbClr val="C00068"/>
                </a:solidFill>
                <a:effectLst/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생태계의 허브로 육성</a:t>
            </a:r>
          </a:p>
          <a:p>
            <a:pPr algn="ctr">
              <a:lnSpc>
                <a:spcPct val="180000"/>
              </a:lnSpc>
            </a:pP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정부는 </a:t>
            </a:r>
            <a:r>
              <a:rPr lang="en-US" altLang="ko-KR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PVC </a:t>
            </a: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로서 대학의 </a:t>
            </a:r>
            <a:r>
              <a:rPr lang="ko-KR" altLang="en-US" sz="2400" b="1" dirty="0">
                <a:ln w="12700">
                  <a:noFill/>
                </a:ln>
                <a:solidFill>
                  <a:srgbClr val="C00068"/>
                </a:solidFill>
                <a:effectLst/>
                <a:latin typeface="여기어때 잘난체 고딕 TTF" pitchFamily="2" charset="-127"/>
                <a:ea typeface="여기어때 잘난체 고딕 TTF" pitchFamily="2" charset="-127"/>
              </a:rPr>
              <a:t>자율혁신 지원</a:t>
            </a:r>
            <a:endParaRPr lang="en-US" altLang="ko-KR" sz="2400" b="1" dirty="0">
              <a:ln w="12700">
                <a:noFill/>
              </a:ln>
              <a:solidFill>
                <a:srgbClr val="C00068"/>
              </a:solidFill>
              <a:effectLst/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>
              <a:lnSpc>
                <a:spcPct val="180000"/>
              </a:lnSpc>
            </a:pP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대학 규제 철폐</a:t>
            </a:r>
          </a:p>
          <a:p>
            <a:pPr algn="ctr">
              <a:lnSpc>
                <a:spcPct val="180000"/>
              </a:lnSpc>
            </a:pP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학생</a:t>
            </a:r>
            <a:r>
              <a:rPr lang="en-US" altLang="ko-KR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,</a:t>
            </a:r>
            <a:r>
              <a:rPr lang="ko-KR" altLang="en-US" sz="2000" dirty="0">
                <a:ln w="12700">
                  <a:noFill/>
                </a:ln>
                <a:effectLst/>
                <a:latin typeface="여기어때 잘난체 고딕 TTF" pitchFamily="2" charset="-127"/>
                <a:ea typeface="여기어때 잘난체 고딕 TTF" pitchFamily="2" charset="-127"/>
              </a:rPr>
              <a:t>기업 등 수요자 중심 대학혁신을 위한 </a:t>
            </a:r>
            <a:r>
              <a:rPr lang="ko-KR" altLang="en-US" sz="2400" b="1" dirty="0">
                <a:ln w="12700">
                  <a:noFill/>
                </a:ln>
                <a:solidFill>
                  <a:srgbClr val="C00068"/>
                </a:solidFill>
                <a:effectLst/>
                <a:latin typeface="여기어때 잘난체 고딕 TTF" pitchFamily="2" charset="-127"/>
                <a:ea typeface="여기어때 잘난체 고딕 TTF" pitchFamily="2" charset="-127"/>
              </a:rPr>
              <a:t>벽 허물기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0765B6-70C2-482F-8BB1-C0001964CA44}"/>
              </a:ext>
            </a:extLst>
          </p:cNvPr>
          <p:cNvSpPr txBox="1"/>
          <p:nvPr/>
        </p:nvSpPr>
        <p:spPr>
          <a:xfrm>
            <a:off x="5638355" y="6179127"/>
            <a:ext cx="2627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* PVC : Public Venture Capital </a:t>
            </a:r>
            <a:endParaRPr lang="ko-KR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F45239-0C92-49F7-8488-A5F3E73ACFF6}"/>
              </a:ext>
            </a:extLst>
          </p:cNvPr>
          <p:cNvSpPr txBox="1"/>
          <p:nvPr/>
        </p:nvSpPr>
        <p:spPr>
          <a:xfrm>
            <a:off x="3496827" y="33787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*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8815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6C581-3732-3A06-A08B-A9A052B44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직사각형 39">
            <a:extLst>
              <a:ext uri="{FF2B5EF4-FFF2-40B4-BE49-F238E27FC236}">
                <a16:creationId xmlns:a16="http://schemas.microsoft.com/office/drawing/2014/main" id="{8596E0D1-6887-1882-CBCB-D10CF0EF51D1}"/>
              </a:ext>
            </a:extLst>
          </p:cNvPr>
          <p:cNvSpPr/>
          <p:nvPr/>
        </p:nvSpPr>
        <p:spPr>
          <a:xfrm>
            <a:off x="0" y="1557842"/>
            <a:ext cx="9144000" cy="5300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10019D-E4D7-D30E-F23A-32253B3102B5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Ⅰ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0B58F8-E23B-2BC8-5959-D640ECB04F88}"/>
              </a:ext>
            </a:extLst>
          </p:cNvPr>
          <p:cNvSpPr txBox="1"/>
          <p:nvPr/>
        </p:nvSpPr>
        <p:spPr>
          <a:xfrm>
            <a:off x="668797" y="93343"/>
            <a:ext cx="8475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여건 진단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2AD523AF-95A6-462A-9AB1-4D672E29F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23100" y="6530975"/>
            <a:ext cx="2057400" cy="365125"/>
          </a:xfrm>
        </p:spPr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4</a:t>
            </a:fld>
            <a:endParaRPr lang="ko-KR" altLang="en-US" dirty="0">
              <a:solidFill>
                <a:srgbClr val="12126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F944C4-AC34-736F-6BD1-016B5EF62D11}"/>
              </a:ext>
            </a:extLst>
          </p:cNvPr>
          <p:cNvSpPr txBox="1"/>
          <p:nvPr/>
        </p:nvSpPr>
        <p:spPr>
          <a:xfrm>
            <a:off x="4962" y="633798"/>
            <a:ext cx="9134076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“</a:t>
            </a: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양적 확대에 비해 대외 경쟁력 답보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</a:t>
            </a:r>
            <a:endParaRPr lang="ko-KR" altLang="en-US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67ECE1-C864-6178-C1C9-59444F7BED64}"/>
              </a:ext>
            </a:extLst>
          </p:cNvPr>
          <p:cNvSpPr txBox="1"/>
          <p:nvPr/>
        </p:nvSpPr>
        <p:spPr>
          <a:xfrm>
            <a:off x="1003299" y="1046127"/>
            <a:ext cx="71374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경쟁력 있는 대학 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육성을 위한 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 확충 필요</a:t>
            </a:r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”</a:t>
            </a:r>
            <a:endParaRPr lang="ko-KR" altLang="en-US" sz="2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A8005F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E6649980-2385-E640-5638-9E7A00DBD83E}"/>
              </a:ext>
            </a:extLst>
          </p:cNvPr>
          <p:cNvCxnSpPr>
            <a:cxnSpLocks/>
          </p:cNvCxnSpPr>
          <p:nvPr/>
        </p:nvCxnSpPr>
        <p:spPr>
          <a:xfrm>
            <a:off x="337245" y="1557842"/>
            <a:ext cx="846951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2C51C7B-679F-0EFA-37A7-F922F9375F6A}"/>
              </a:ext>
            </a:extLst>
          </p:cNvPr>
          <p:cNvSpPr txBox="1"/>
          <p:nvPr/>
        </p:nvSpPr>
        <p:spPr>
          <a:xfrm>
            <a:off x="4920247" y="1869522"/>
            <a:ext cx="35046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고등교육 분야 정부 재정지원 확대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A331127-728A-B3B8-963A-25B30742D802}"/>
              </a:ext>
            </a:extLst>
          </p:cNvPr>
          <p:cNvSpPr txBox="1"/>
          <p:nvPr/>
        </p:nvSpPr>
        <p:spPr>
          <a:xfrm>
            <a:off x="4915010" y="4306961"/>
            <a:ext cx="35046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1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인당 공교육비 </a:t>
            </a:r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OECD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 대비 </a:t>
            </a:r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67% 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수준</a:t>
            </a:r>
            <a:endParaRPr lang="ko-KR" altLang="en-US" sz="14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tx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KoPubWorld돋움체_Pro Bold" panose="00000800000000000000" pitchFamily="50" charset="-127"/>
            </a:endParaRPr>
          </a:p>
        </p:txBody>
      </p:sp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1AD09DE2-5F4E-688C-DA07-AD7121AD62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5675244"/>
              </p:ext>
            </p:extLst>
          </p:nvPr>
        </p:nvGraphicFramePr>
        <p:xfrm>
          <a:off x="4891849" y="4593189"/>
          <a:ext cx="3550986" cy="1518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486D1D08-D10A-37F0-A961-846D7C579928}"/>
              </a:ext>
            </a:extLst>
          </p:cNvPr>
          <p:cNvSpPr txBox="1"/>
          <p:nvPr/>
        </p:nvSpPr>
        <p:spPr>
          <a:xfrm>
            <a:off x="5468500" y="5985170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(’24. OECD, 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달러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67F37030-3FAB-F168-E9AE-2F5A9088D42F}"/>
              </a:ext>
            </a:extLst>
          </p:cNvPr>
          <p:cNvCxnSpPr>
            <a:cxnSpLocks/>
          </p:cNvCxnSpPr>
          <p:nvPr/>
        </p:nvCxnSpPr>
        <p:spPr>
          <a:xfrm>
            <a:off x="4999654" y="1819802"/>
            <a:ext cx="396000" cy="0"/>
          </a:xfrm>
          <a:prstGeom prst="line">
            <a:avLst/>
          </a:prstGeom>
          <a:ln w="25400">
            <a:solidFill>
              <a:srgbClr val="C0006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BAFA4F58-C5E0-00FC-3467-CCC774C92D1D}"/>
              </a:ext>
            </a:extLst>
          </p:cNvPr>
          <p:cNvCxnSpPr>
            <a:cxnSpLocks/>
          </p:cNvCxnSpPr>
          <p:nvPr/>
        </p:nvCxnSpPr>
        <p:spPr>
          <a:xfrm>
            <a:off x="4994417" y="4256671"/>
            <a:ext cx="396000" cy="0"/>
          </a:xfrm>
          <a:prstGeom prst="line">
            <a:avLst/>
          </a:prstGeom>
          <a:ln w="25400">
            <a:solidFill>
              <a:srgbClr val="C0006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6FB9332-068F-46D1-8790-84CCC12A62D5}"/>
              </a:ext>
            </a:extLst>
          </p:cNvPr>
          <p:cNvSpPr/>
          <p:nvPr/>
        </p:nvSpPr>
        <p:spPr>
          <a:xfrm>
            <a:off x="5734399" y="3026479"/>
            <a:ext cx="522514" cy="677514"/>
          </a:xfrm>
          <a:prstGeom prst="round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E7A68D3-432E-40C6-8F4B-0A474DD67C57}"/>
              </a:ext>
            </a:extLst>
          </p:cNvPr>
          <p:cNvSpPr/>
          <p:nvPr/>
        </p:nvSpPr>
        <p:spPr>
          <a:xfrm>
            <a:off x="6815088" y="2599848"/>
            <a:ext cx="522514" cy="1105048"/>
          </a:xfrm>
          <a:prstGeom prst="round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6DBAC6-6729-4618-8D0D-1CB58C19B72B}"/>
              </a:ext>
            </a:extLst>
          </p:cNvPr>
          <p:cNvSpPr txBox="1"/>
          <p:nvPr/>
        </p:nvSpPr>
        <p:spPr>
          <a:xfrm>
            <a:off x="5718413" y="2718948"/>
            <a:ext cx="548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13.7</a:t>
            </a:r>
            <a:endParaRPr lang="ko-KR" altLang="en-US" sz="14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17D6E6-F0A7-4AA9-BE86-5676E31CA0ED}"/>
              </a:ext>
            </a:extLst>
          </p:cNvPr>
          <p:cNvSpPr txBox="1"/>
          <p:nvPr/>
        </p:nvSpPr>
        <p:spPr>
          <a:xfrm>
            <a:off x="6737678" y="2276767"/>
            <a:ext cx="1009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rgbClr val="00206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17.7</a:t>
            </a:r>
            <a:r>
              <a:rPr lang="en-US" altLang="ko-KR" sz="14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조 원</a:t>
            </a:r>
            <a:endParaRPr lang="ko-KR" altLang="en-US" sz="14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8886F7E-0798-47D2-803F-327527C1C13E}"/>
              </a:ext>
            </a:extLst>
          </p:cNvPr>
          <p:cNvSpPr txBox="1"/>
          <p:nvPr/>
        </p:nvSpPr>
        <p:spPr>
          <a:xfrm>
            <a:off x="5721382" y="3700680"/>
            <a:ext cx="5485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dirty="0">
                <a:solidFill>
                  <a:schemeClr val="bg1">
                    <a:lumMod val="6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(’18)</a:t>
            </a:r>
            <a:endParaRPr lang="ko-KR" altLang="en-US" sz="1050" dirty="0">
              <a:solidFill>
                <a:schemeClr val="bg1">
                  <a:lumMod val="6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C069A65-8820-40E8-AC13-CB348BF05F7F}"/>
              </a:ext>
            </a:extLst>
          </p:cNvPr>
          <p:cNvSpPr txBox="1"/>
          <p:nvPr/>
        </p:nvSpPr>
        <p:spPr>
          <a:xfrm>
            <a:off x="6802071" y="3691697"/>
            <a:ext cx="5485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dirty="0">
                <a:solidFill>
                  <a:schemeClr val="bg1">
                    <a:lumMod val="6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(’22)</a:t>
            </a:r>
            <a:endParaRPr lang="ko-KR" altLang="en-US" sz="1050" dirty="0">
              <a:solidFill>
                <a:schemeClr val="bg1">
                  <a:lumMod val="6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E68963A2-D2D2-4400-A76B-C5D95BF48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1174">
            <a:off x="6336859" y="2469233"/>
            <a:ext cx="249414" cy="642564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8C74A1A7-A3B0-4A72-BA92-CB29F1BBCD2F}"/>
              </a:ext>
            </a:extLst>
          </p:cNvPr>
          <p:cNvSpPr txBox="1"/>
          <p:nvPr/>
        </p:nvSpPr>
        <p:spPr>
          <a:xfrm>
            <a:off x="722905" y="1882222"/>
            <a:ext cx="35046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고등교육의</a:t>
            </a:r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보편화 단계 지속</a:t>
            </a:r>
          </a:p>
        </p:txBody>
      </p:sp>
      <p:graphicFrame>
        <p:nvGraphicFramePr>
          <p:cNvPr id="71" name="차트 70">
            <a:extLst>
              <a:ext uri="{FF2B5EF4-FFF2-40B4-BE49-F238E27FC236}">
                <a16:creationId xmlns:a16="http://schemas.microsoft.com/office/drawing/2014/main" id="{B0CEF29A-C7B4-44F6-80B5-794ECEF11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7362029"/>
              </p:ext>
            </p:extLst>
          </p:nvPr>
        </p:nvGraphicFramePr>
        <p:xfrm>
          <a:off x="1108723" y="2158580"/>
          <a:ext cx="2733028" cy="1158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72" name="직선 연결선 71">
            <a:extLst>
              <a:ext uri="{FF2B5EF4-FFF2-40B4-BE49-F238E27FC236}">
                <a16:creationId xmlns:a16="http://schemas.microsoft.com/office/drawing/2014/main" id="{0CDA4519-1564-41E3-B378-BD1CF68942BF}"/>
              </a:ext>
            </a:extLst>
          </p:cNvPr>
          <p:cNvCxnSpPr>
            <a:cxnSpLocks/>
          </p:cNvCxnSpPr>
          <p:nvPr/>
        </p:nvCxnSpPr>
        <p:spPr>
          <a:xfrm>
            <a:off x="801034" y="1832502"/>
            <a:ext cx="396000" cy="0"/>
          </a:xfrm>
          <a:prstGeom prst="line">
            <a:avLst/>
          </a:prstGeom>
          <a:ln w="25400">
            <a:solidFill>
              <a:srgbClr val="C0006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5BB57FB4-3C9F-4088-957C-43972734554C}"/>
              </a:ext>
            </a:extLst>
          </p:cNvPr>
          <p:cNvSpPr txBox="1"/>
          <p:nvPr/>
        </p:nvSpPr>
        <p:spPr>
          <a:xfrm>
            <a:off x="717668" y="4319661"/>
            <a:ext cx="35046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KoPubWorld돋움체_Pro Bold" panose="00000800000000000000" pitchFamily="50" charset="-127"/>
              </a:rPr>
              <a:t>대외 경쟁력 약세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1526F62B-0248-46AC-8B59-85B054CB796E}"/>
              </a:ext>
            </a:extLst>
          </p:cNvPr>
          <p:cNvSpPr txBox="1"/>
          <p:nvPr/>
        </p:nvSpPr>
        <p:spPr>
          <a:xfrm>
            <a:off x="717668" y="4778308"/>
            <a:ext cx="3727016" cy="1012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500"/>
              </a:spcBef>
            </a:pPr>
            <a:r>
              <a:rPr lang="ko-KR" altLang="en-US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대학교육지수 </a:t>
            </a:r>
            <a:r>
              <a:rPr lang="en-US" altLang="ko-KR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22</a:t>
            </a:r>
            <a:r>
              <a:rPr lang="ko-KR" altLang="en-US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위 </a:t>
            </a:r>
            <a:r>
              <a:rPr lang="ko-KR" altLang="en-US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→</a:t>
            </a:r>
            <a:r>
              <a:rPr lang="en-US" altLang="ko-KR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12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위</a:t>
            </a:r>
            <a:r>
              <a:rPr lang="ko-KR" altLang="en-US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 상승한 반면</a:t>
            </a:r>
            <a:r>
              <a:rPr lang="en-US" altLang="ko-KR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</a:t>
            </a:r>
          </a:p>
          <a:p>
            <a:pPr algn="ctr">
              <a:lnSpc>
                <a:spcPct val="120000"/>
              </a:lnSpc>
              <a:spcBef>
                <a:spcPts val="500"/>
              </a:spcBef>
            </a:pPr>
            <a:r>
              <a:rPr lang="ko-KR" altLang="en-US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대학교육의 경쟁사회 요구 부합정도</a:t>
            </a:r>
            <a:r>
              <a:rPr lang="en-US" altLang="ko-KR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/>
            </a:r>
            <a:br>
              <a:rPr lang="en-US" altLang="ko-KR" sz="15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</a:br>
            <a:r>
              <a:rPr lang="en-US" altLang="ko-KR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67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개국 중 </a:t>
            </a:r>
            <a:r>
              <a:rPr lang="en-US" altLang="ko-KR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46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위</a:t>
            </a:r>
          </a:p>
        </p:txBody>
      </p:sp>
      <p:cxnSp>
        <p:nvCxnSpPr>
          <p:cNvPr id="75" name="직선 연결선 74">
            <a:extLst>
              <a:ext uri="{FF2B5EF4-FFF2-40B4-BE49-F238E27FC236}">
                <a16:creationId xmlns:a16="http://schemas.microsoft.com/office/drawing/2014/main" id="{70F4B2B7-0643-4C70-BD62-DD8FF7CD762A}"/>
              </a:ext>
            </a:extLst>
          </p:cNvPr>
          <p:cNvCxnSpPr>
            <a:cxnSpLocks/>
          </p:cNvCxnSpPr>
          <p:nvPr/>
        </p:nvCxnSpPr>
        <p:spPr>
          <a:xfrm>
            <a:off x="795797" y="4269371"/>
            <a:ext cx="396000" cy="0"/>
          </a:xfrm>
          <a:prstGeom prst="line">
            <a:avLst/>
          </a:prstGeom>
          <a:ln w="25400">
            <a:solidFill>
              <a:srgbClr val="C0006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F1E4ECD1-7F00-4AAF-B085-4B1754DAB1BA}"/>
              </a:ext>
            </a:extLst>
          </p:cNvPr>
          <p:cNvSpPr txBox="1"/>
          <p:nvPr/>
        </p:nvSpPr>
        <p:spPr>
          <a:xfrm>
            <a:off x="1482406" y="2928875"/>
            <a:ext cx="2197540" cy="741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고등교육기관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취학률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en-US" altLang="ko-KR" sz="20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76.2</a:t>
            </a:r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%</a:t>
            </a:r>
            <a:endParaRPr lang="ko-KR" altLang="en-US" sz="14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104942E-81A0-4DBC-9C1C-8F8A2D79FFCD}"/>
              </a:ext>
            </a:extLst>
          </p:cNvPr>
          <p:cNvSpPr txBox="1"/>
          <p:nvPr/>
        </p:nvSpPr>
        <p:spPr>
          <a:xfrm>
            <a:off x="1311998" y="3627327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(’23.KEDI)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B7B21085-8133-4756-B8A5-347E17A16EF6}"/>
              </a:ext>
            </a:extLst>
          </p:cNvPr>
          <p:cNvSpPr/>
          <p:nvPr/>
        </p:nvSpPr>
        <p:spPr>
          <a:xfrm>
            <a:off x="2187479" y="5795009"/>
            <a:ext cx="787395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500"/>
              </a:spcBef>
            </a:pP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(’24. IMD)</a:t>
            </a:r>
            <a:endParaRPr lang="ko-KR" altLang="en-US" sz="105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pic>
        <p:nvPicPr>
          <p:cNvPr id="79" name="그림 78" descr="스케치, 그래픽, 예술, 그림이(가) 표시된 사진&#10;&#10;자동 생성된 설명">
            <a:extLst>
              <a:ext uri="{FF2B5EF4-FFF2-40B4-BE49-F238E27FC236}">
                <a16:creationId xmlns:a16="http://schemas.microsoft.com/office/drawing/2014/main" id="{41988E6E-D1C0-455C-95A3-589A18F176A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709" y="2368147"/>
            <a:ext cx="716934" cy="45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33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08486-D76E-AD07-C63D-548D27181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직사각형 67">
            <a:extLst>
              <a:ext uri="{FF2B5EF4-FFF2-40B4-BE49-F238E27FC236}">
                <a16:creationId xmlns:a16="http://schemas.microsoft.com/office/drawing/2014/main" id="{234C76AA-4877-47AA-EAC9-FD26C3835A00}"/>
              </a:ext>
            </a:extLst>
          </p:cNvPr>
          <p:cNvSpPr/>
          <p:nvPr/>
        </p:nvSpPr>
        <p:spPr>
          <a:xfrm>
            <a:off x="0" y="1557842"/>
            <a:ext cx="9144000" cy="5300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2763E2-3ECF-EB49-E55A-2320010D9C74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Ⅰ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DA214B-E3E8-7971-063B-3894CEDE459B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여건 진단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A7D9EB45-CE58-DFCF-D374-5302B6192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5</a:t>
            </a:fld>
            <a:endParaRPr lang="ko-KR" altLang="en-US" dirty="0">
              <a:solidFill>
                <a:srgbClr val="12126F"/>
              </a:solidFill>
            </a:endParaRPr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04076F53-8705-11E5-29FA-77AF1720310D}"/>
              </a:ext>
            </a:extLst>
          </p:cNvPr>
          <p:cNvGrpSpPr/>
          <p:nvPr/>
        </p:nvGrpSpPr>
        <p:grpSpPr>
          <a:xfrm>
            <a:off x="4962" y="633798"/>
            <a:ext cx="9134076" cy="843216"/>
            <a:chOff x="4962" y="633798"/>
            <a:chExt cx="9134076" cy="84321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F2A2EB-F8A2-25DA-34C7-BB522EBFB584}"/>
                </a:ext>
              </a:extLst>
            </p:cNvPr>
            <p:cNvSpPr txBox="1"/>
            <p:nvPr/>
          </p:nvSpPr>
          <p:spPr>
            <a:xfrm>
              <a:off x="4962" y="633798"/>
              <a:ext cx="9134076" cy="4247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ko-KR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“</a:t>
              </a:r>
              <a:r>
                <a:rPr lang="ko-KR" altLang="en-US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학령인구 감소 위기 현실화와</a:t>
              </a:r>
              <a:r>
                <a:rPr lang="en-US" altLang="ko-KR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재정난 가중 우려</a:t>
              </a:r>
              <a:r>
                <a:rPr lang="en-US" altLang="ko-KR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</a:t>
              </a:r>
              <a:endPara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F293C9-3AD0-54F0-F593-F6DCC0B80765}"/>
                </a:ext>
              </a:extLst>
            </p:cNvPr>
            <p:cNvSpPr txBox="1"/>
            <p:nvPr/>
          </p:nvSpPr>
          <p:spPr>
            <a:xfrm>
              <a:off x="1003299" y="1046127"/>
              <a:ext cx="713740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생애 전 주기 교육 수요 맞춤 </a:t>
              </a:r>
              <a:r>
                <a:rPr lang="ko-KR" altLang="en-US" sz="2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A8005F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대학 자율 혁신 필요</a:t>
              </a:r>
              <a:r>
                <a:rPr lang="en-US" altLang="ko-KR" sz="2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A8005F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”</a:t>
              </a:r>
              <a:endPara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563FB249-FE09-CD68-E71E-24E152B76519}"/>
              </a:ext>
            </a:extLst>
          </p:cNvPr>
          <p:cNvGrpSpPr/>
          <p:nvPr/>
        </p:nvGrpSpPr>
        <p:grpSpPr>
          <a:xfrm>
            <a:off x="759726" y="1823926"/>
            <a:ext cx="3504664" cy="2324692"/>
            <a:chOff x="463299" y="1743602"/>
            <a:chExt cx="3504664" cy="2324692"/>
          </a:xfrm>
        </p:grpSpPr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510150A5-439B-AF22-7259-606C0416E927}"/>
                </a:ext>
              </a:extLst>
            </p:cNvPr>
            <p:cNvSpPr/>
            <p:nvPr/>
          </p:nvSpPr>
          <p:spPr>
            <a:xfrm>
              <a:off x="1176996" y="2512921"/>
              <a:ext cx="1813560" cy="1066800"/>
            </a:xfrm>
            <a:custGeom>
              <a:avLst/>
              <a:gdLst>
                <a:gd name="connsiteX0" fmla="*/ 15240 w 1813560"/>
                <a:gd name="connsiteY0" fmla="*/ 0 h 1066800"/>
                <a:gd name="connsiteX1" fmla="*/ 1813560 w 1813560"/>
                <a:gd name="connsiteY1" fmla="*/ 259080 h 1066800"/>
                <a:gd name="connsiteX2" fmla="*/ 1813560 w 1813560"/>
                <a:gd name="connsiteY2" fmla="*/ 800100 h 1066800"/>
                <a:gd name="connsiteX3" fmla="*/ 0 w 1813560"/>
                <a:gd name="connsiteY3" fmla="*/ 1066800 h 1066800"/>
                <a:gd name="connsiteX4" fmla="*/ 15240 w 1813560"/>
                <a:gd name="connsiteY4" fmla="*/ 0 h 106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3560" h="1066800">
                  <a:moveTo>
                    <a:pt x="15240" y="0"/>
                  </a:moveTo>
                  <a:lnTo>
                    <a:pt x="1813560" y="259080"/>
                  </a:lnTo>
                  <a:lnTo>
                    <a:pt x="1813560" y="800100"/>
                  </a:lnTo>
                  <a:lnTo>
                    <a:pt x="0" y="1066800"/>
                  </a:lnTo>
                  <a:lnTo>
                    <a:pt x="1524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>
                    <a:lumMod val="65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" name="타원 1">
              <a:extLst>
                <a:ext uri="{FF2B5EF4-FFF2-40B4-BE49-F238E27FC236}">
                  <a16:creationId xmlns:a16="http://schemas.microsoft.com/office/drawing/2014/main" id="{B63EAD11-054D-F884-3D67-35A1890A3701}"/>
                </a:ext>
              </a:extLst>
            </p:cNvPr>
            <p:cNvSpPr/>
            <p:nvPr/>
          </p:nvSpPr>
          <p:spPr>
            <a:xfrm>
              <a:off x="603975" y="2499405"/>
              <a:ext cx="1080000" cy="10800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r>
                <a:rPr lang="en-US" altLang="ko-KR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48</a:t>
              </a:r>
              <a:endPara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endParaRPr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2CB977AC-478E-A732-F91B-2AF0B5A5EE1A}"/>
                </a:ext>
              </a:extLst>
            </p:cNvPr>
            <p:cNvSpPr/>
            <p:nvPr/>
          </p:nvSpPr>
          <p:spPr>
            <a:xfrm>
              <a:off x="2739096" y="2769405"/>
              <a:ext cx="540000" cy="540000"/>
            </a:xfrm>
            <a:prstGeom prst="ellipse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r>
                <a:rPr lang="en-US" altLang="ko-KR" sz="1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26</a:t>
              </a:r>
              <a:r>
                <a:rPr lang="ko-KR" altLang="en-US" sz="8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만 명</a:t>
              </a:r>
              <a:endParaRPr lang="ko-KR" altLang="en-US" sz="1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endParaRP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694525A7-B8A2-5773-EAC7-2225B10C67A8}"/>
                </a:ext>
              </a:extLst>
            </p:cNvPr>
            <p:cNvGrpSpPr/>
            <p:nvPr/>
          </p:nvGrpSpPr>
          <p:grpSpPr>
            <a:xfrm>
              <a:off x="515325" y="3791295"/>
              <a:ext cx="1193802" cy="276999"/>
              <a:chOff x="515325" y="4196834"/>
              <a:chExt cx="1193802" cy="276999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D1A37EB-7635-268C-051B-E4A19D53E565}"/>
                  </a:ext>
                </a:extLst>
              </p:cNvPr>
              <p:cNvSpPr txBox="1"/>
              <p:nvPr/>
            </p:nvSpPr>
            <p:spPr>
              <a:xfrm>
                <a:off x="515325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2021</a:t>
                </a:r>
                <a:endParaRPr lang="ko-KR" altLang="en-US" sz="1200" dirty="0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146E31AC-81F2-85D1-1F57-240080305F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37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03B9E01A-7B1E-527C-5F03-85B47742D169}"/>
                </a:ext>
              </a:extLst>
            </p:cNvPr>
            <p:cNvGrpSpPr/>
            <p:nvPr/>
          </p:nvGrpSpPr>
          <p:grpSpPr>
            <a:xfrm>
              <a:off x="2481285" y="3791295"/>
              <a:ext cx="1193802" cy="276999"/>
              <a:chOff x="515325" y="4196834"/>
              <a:chExt cx="1193802" cy="276999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E629F2-62D3-0CA5-FAB3-74E190A4BC71}"/>
                  </a:ext>
                </a:extLst>
              </p:cNvPr>
              <p:cNvSpPr txBox="1"/>
              <p:nvPr/>
            </p:nvSpPr>
            <p:spPr>
              <a:xfrm>
                <a:off x="515325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2040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59475AC2-F233-A245-0DC7-8EE9F7E768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37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0C1B3696-46C8-445A-3AA7-2DD7D7C80DC8}"/>
                </a:ext>
              </a:extLst>
            </p:cNvPr>
            <p:cNvGrpSpPr/>
            <p:nvPr/>
          </p:nvGrpSpPr>
          <p:grpSpPr>
            <a:xfrm>
              <a:off x="463299" y="1743602"/>
              <a:ext cx="3504664" cy="383247"/>
              <a:chOff x="463299" y="2375654"/>
              <a:chExt cx="3504664" cy="383247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FCC19AB-5376-8822-E4F6-7CC98E0B1ED3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50466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 TTF" pitchFamily="2" charset="-127"/>
                    <a:ea typeface="여기어때 잘난체 고딕 TTF" pitchFamily="2" charset="-127"/>
                    <a:cs typeface="KoPubWorld돋움체_Pro Bold" panose="00000800000000000000" pitchFamily="50" charset="-127"/>
                  </a:rPr>
                  <a:t>입학자원 감소</a:t>
                </a:r>
              </a:p>
            </p:txBody>
          </p: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3994570A-12A5-05EF-0F82-C11C268140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4A64C30-FF7D-AC90-8ADF-54A0E3ACC172}"/>
                </a:ext>
              </a:extLst>
            </p:cNvPr>
            <p:cNvSpPr txBox="1"/>
            <p:nvPr/>
          </p:nvSpPr>
          <p:spPr>
            <a:xfrm>
              <a:off x="463299" y="2096541"/>
              <a:ext cx="253835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대학 입학 자원 </a:t>
              </a:r>
              <a:r>
                <a:rPr lang="ko-KR" altLang="en-US" sz="1400" b="1" dirty="0"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약 </a:t>
              </a:r>
              <a:r>
                <a:rPr lang="en-US" altLang="ko-KR" sz="1400" b="1" dirty="0"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22</a:t>
              </a:r>
              <a:r>
                <a:rPr lang="ko-KR" altLang="en-US" sz="1400" b="1" dirty="0"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만명 미달</a:t>
              </a:r>
              <a:r>
                <a:rPr lang="ko-KR" alt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</a:t>
              </a: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F11AC561-3367-15AF-B270-D135E4B3F2FA}"/>
              </a:ext>
            </a:extLst>
          </p:cNvPr>
          <p:cNvGrpSpPr/>
          <p:nvPr/>
        </p:nvGrpSpPr>
        <p:grpSpPr>
          <a:xfrm>
            <a:off x="5002800" y="1823926"/>
            <a:ext cx="3504664" cy="2324692"/>
            <a:chOff x="5528312" y="1839201"/>
            <a:chExt cx="3504664" cy="2324692"/>
          </a:xfrm>
        </p:grpSpPr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EAB34B0F-5591-0272-1707-3287685D5089}"/>
                </a:ext>
              </a:extLst>
            </p:cNvPr>
            <p:cNvGrpSpPr/>
            <p:nvPr/>
          </p:nvGrpSpPr>
          <p:grpSpPr>
            <a:xfrm flipH="1">
              <a:off x="5798312" y="2503345"/>
              <a:ext cx="2783562" cy="1289265"/>
              <a:chOff x="4573038" y="2293618"/>
              <a:chExt cx="2783562" cy="1289265"/>
            </a:xfrm>
          </p:grpSpPr>
          <p:sp>
            <p:nvSpPr>
              <p:cNvPr id="40" name="자유형: 도형 39">
                <a:extLst>
                  <a:ext uri="{FF2B5EF4-FFF2-40B4-BE49-F238E27FC236}">
                    <a16:creationId xmlns:a16="http://schemas.microsoft.com/office/drawing/2014/main" id="{AA5D57EA-78DC-4E66-45A7-F0225822E7BB}"/>
                  </a:ext>
                </a:extLst>
              </p:cNvPr>
              <p:cNvSpPr/>
              <p:nvPr/>
            </p:nvSpPr>
            <p:spPr>
              <a:xfrm>
                <a:off x="5393876" y="2318762"/>
                <a:ext cx="1813560" cy="1231466"/>
              </a:xfrm>
              <a:custGeom>
                <a:avLst/>
                <a:gdLst>
                  <a:gd name="connsiteX0" fmla="*/ 15240 w 1813560"/>
                  <a:gd name="connsiteY0" fmla="*/ 0 h 1066800"/>
                  <a:gd name="connsiteX1" fmla="*/ 1813560 w 1813560"/>
                  <a:gd name="connsiteY1" fmla="*/ 259080 h 1066800"/>
                  <a:gd name="connsiteX2" fmla="*/ 1813560 w 1813560"/>
                  <a:gd name="connsiteY2" fmla="*/ 800100 h 1066800"/>
                  <a:gd name="connsiteX3" fmla="*/ 0 w 1813560"/>
                  <a:gd name="connsiteY3" fmla="*/ 1066800 h 1066800"/>
                  <a:gd name="connsiteX4" fmla="*/ 15240 w 1813560"/>
                  <a:gd name="connsiteY4" fmla="*/ 0 h 1066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3560" h="1066800">
                    <a:moveTo>
                      <a:pt x="15240" y="0"/>
                    </a:moveTo>
                    <a:lnTo>
                      <a:pt x="1813560" y="259080"/>
                    </a:lnTo>
                    <a:lnTo>
                      <a:pt x="1813560" y="800100"/>
                    </a:lnTo>
                    <a:lnTo>
                      <a:pt x="0" y="1066800"/>
                    </a:lnTo>
                    <a:lnTo>
                      <a:pt x="1524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endParaRPr lang="ko-KR" altLang="en-US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031174BD-DEB1-11DF-2AE1-E5820AF743B0}"/>
                  </a:ext>
                </a:extLst>
              </p:cNvPr>
              <p:cNvSpPr/>
              <p:nvPr/>
            </p:nvSpPr>
            <p:spPr>
              <a:xfrm>
                <a:off x="4573038" y="2293618"/>
                <a:ext cx="1254508" cy="1289265"/>
              </a:xfrm>
              <a:prstGeom prst="ellipse">
                <a:avLst/>
              </a:prstGeom>
              <a:solidFill>
                <a:srgbClr val="C000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20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 TTF" pitchFamily="2" charset="-127"/>
                    <a:ea typeface="여기어때 잘난체 고딕 TTF" pitchFamily="2" charset="-127"/>
                  </a:rPr>
                  <a:t>77</a:t>
                </a:r>
                <a:r>
                  <a:rPr lang="ko-KR" altLang="en-US" sz="12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 TTF" pitchFamily="2" charset="-127"/>
                    <a:ea typeface="여기어때 잘난체 고딕 TTF" pitchFamily="2" charset="-127"/>
                  </a:rPr>
                  <a:t>개</a:t>
                </a:r>
                <a:endPara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endParaRPr>
              </a:p>
            </p:txBody>
          </p:sp>
          <p:sp>
            <p:nvSpPr>
              <p:cNvPr id="42" name="타원 41">
                <a:extLst>
                  <a:ext uri="{FF2B5EF4-FFF2-40B4-BE49-F238E27FC236}">
                    <a16:creationId xmlns:a16="http://schemas.microsoft.com/office/drawing/2014/main" id="{60B97E8A-BD80-F0E3-F19E-05EF1ACB739E}"/>
                  </a:ext>
                </a:extLst>
              </p:cNvPr>
              <p:cNvSpPr/>
              <p:nvPr/>
            </p:nvSpPr>
            <p:spPr>
              <a:xfrm>
                <a:off x="6816600" y="2670838"/>
                <a:ext cx="540000" cy="508877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12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 TTF" pitchFamily="2" charset="-127"/>
                    <a:ea typeface="여기어때 잘난체 고딕 TTF" pitchFamily="2" charset="-127"/>
                  </a:rPr>
                  <a:t>27</a:t>
                </a:r>
                <a:endParaRPr lang="ko-KR" altLang="en-US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71A6A823-E10C-6BB1-A07A-2A2C049BA683}"/>
                </a:ext>
              </a:extLst>
            </p:cNvPr>
            <p:cNvGrpSpPr/>
            <p:nvPr/>
          </p:nvGrpSpPr>
          <p:grpSpPr>
            <a:xfrm>
              <a:off x="5570286" y="3886894"/>
              <a:ext cx="1193802" cy="276999"/>
              <a:chOff x="505273" y="4196834"/>
              <a:chExt cx="1193802" cy="276999"/>
            </a:xfrm>
          </p:grpSpPr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572B94C-9764-A8AE-AC9B-CB5E325A59F8}"/>
                  </a:ext>
                </a:extLst>
              </p:cNvPr>
              <p:cNvSpPr txBox="1"/>
              <p:nvPr/>
            </p:nvSpPr>
            <p:spPr>
              <a:xfrm>
                <a:off x="505273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2021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cxnSp>
            <p:nvCxnSpPr>
              <p:cNvPr id="52" name="직선 연결선 51">
                <a:extLst>
                  <a:ext uri="{FF2B5EF4-FFF2-40B4-BE49-F238E27FC236}">
                    <a16:creationId xmlns:a16="http://schemas.microsoft.com/office/drawing/2014/main" id="{C4363E52-C860-2D1B-50DC-FABD4ADEE3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5888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BDB057CE-1FC1-3087-F88D-C48E0063AB58}"/>
                </a:ext>
              </a:extLst>
            </p:cNvPr>
            <p:cNvGrpSpPr/>
            <p:nvPr/>
          </p:nvGrpSpPr>
          <p:grpSpPr>
            <a:xfrm>
              <a:off x="7388072" y="3886894"/>
              <a:ext cx="1193802" cy="276999"/>
              <a:chOff x="696189" y="4196834"/>
              <a:chExt cx="1193802" cy="276999"/>
            </a:xfrm>
          </p:grpSpPr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904F2A02-D8C4-0649-C922-B51054353645}"/>
                  </a:ext>
                </a:extLst>
              </p:cNvPr>
              <p:cNvSpPr txBox="1"/>
              <p:nvPr/>
            </p:nvSpPr>
            <p:spPr>
              <a:xfrm>
                <a:off x="696189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2040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cxnSp>
            <p:nvCxnSpPr>
              <p:cNvPr id="50" name="직선 연결선 49">
                <a:extLst>
                  <a:ext uri="{FF2B5EF4-FFF2-40B4-BE49-F238E27FC236}">
                    <a16:creationId xmlns:a16="http://schemas.microsoft.com/office/drawing/2014/main" id="{5227AFDF-D248-FACA-F3FB-F64832B572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758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3007E26-5DD4-D37F-B044-8662157C9E5A}"/>
                </a:ext>
              </a:extLst>
            </p:cNvPr>
            <p:cNvGrpSpPr/>
            <p:nvPr/>
          </p:nvGrpSpPr>
          <p:grpSpPr>
            <a:xfrm>
              <a:off x="5528312" y="1839201"/>
              <a:ext cx="3504664" cy="383247"/>
              <a:chOff x="463299" y="2375654"/>
              <a:chExt cx="3504664" cy="383247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1E35FAE-451E-B7EE-86E7-8EB6A40290EF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50466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 TTF" pitchFamily="2" charset="-127"/>
                    <a:ea typeface="여기어때 잘난체 고딕 TTF" pitchFamily="2" charset="-127"/>
                    <a:cs typeface="KoPubWorld돋움체_Pro Bold" panose="00000800000000000000" pitchFamily="50" charset="-127"/>
                  </a:rPr>
                  <a:t>대학의 재정난 가중</a:t>
                </a:r>
              </a:p>
            </p:txBody>
          </p:sp>
          <p:cxnSp>
            <p:nvCxnSpPr>
              <p:cNvPr id="48" name="직선 연결선 47">
                <a:extLst>
                  <a:ext uri="{FF2B5EF4-FFF2-40B4-BE49-F238E27FC236}">
                    <a16:creationId xmlns:a16="http://schemas.microsoft.com/office/drawing/2014/main" id="{3BD94F98-C6C1-A425-EA27-B6C84BE937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E8F37E3-E46F-44D5-7701-3B250E60287A}"/>
                </a:ext>
              </a:extLst>
            </p:cNvPr>
            <p:cNvSpPr txBox="1"/>
            <p:nvPr/>
          </p:nvSpPr>
          <p:spPr>
            <a:xfrm>
              <a:off x="5528312" y="2170423"/>
              <a:ext cx="253835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재정적자 사립대학 수 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3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배 증가 </a:t>
              </a: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FAABCE30-2DF1-1094-C771-270589B5A8E5}"/>
              </a:ext>
            </a:extLst>
          </p:cNvPr>
          <p:cNvGrpSpPr/>
          <p:nvPr/>
        </p:nvGrpSpPr>
        <p:grpSpPr>
          <a:xfrm>
            <a:off x="671076" y="4702691"/>
            <a:ext cx="3504664" cy="388844"/>
            <a:chOff x="595905" y="4532522"/>
            <a:chExt cx="3504664" cy="388844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52E723D-1BDB-0488-06EC-644237DDF8B6}"/>
                </a:ext>
              </a:extLst>
            </p:cNvPr>
            <p:cNvSpPr txBox="1"/>
            <p:nvPr/>
          </p:nvSpPr>
          <p:spPr>
            <a:xfrm>
              <a:off x="595905" y="4582812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여기어때 잘난체 고딕 TTF" pitchFamily="2" charset="-127"/>
                  <a:ea typeface="여기어때 잘난체 고딕 TTF" pitchFamily="2" charset="-127"/>
                  <a:cs typeface="KoPubWorld돋움체_Pro Bold" panose="00000800000000000000" pitchFamily="50" charset="-127"/>
                </a:rPr>
                <a:t>평생 교육 역할 확대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BAB8F953-3AA2-9F1E-C66D-92A48010CB87}"/>
                </a:ext>
              </a:extLst>
            </p:cNvPr>
            <p:cNvCxnSpPr>
              <a:cxnSpLocks/>
            </p:cNvCxnSpPr>
            <p:nvPr/>
          </p:nvCxnSpPr>
          <p:spPr>
            <a:xfrm>
              <a:off x="674034" y="4532522"/>
              <a:ext cx="39600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CD500769-1709-9491-63B8-FDE6402CB57C}"/>
              </a:ext>
            </a:extLst>
          </p:cNvPr>
          <p:cNvCxnSpPr>
            <a:cxnSpLocks/>
          </p:cNvCxnSpPr>
          <p:nvPr/>
        </p:nvCxnSpPr>
        <p:spPr>
          <a:xfrm>
            <a:off x="176472" y="1557842"/>
            <a:ext cx="846951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1105280F-8DA9-9CA2-8009-EEF86F8EC7C0}"/>
              </a:ext>
            </a:extLst>
          </p:cNvPr>
          <p:cNvGrpSpPr/>
          <p:nvPr/>
        </p:nvGrpSpPr>
        <p:grpSpPr>
          <a:xfrm>
            <a:off x="4796715" y="4702691"/>
            <a:ext cx="3923031" cy="1147008"/>
            <a:chOff x="478469" y="4532522"/>
            <a:chExt cx="3923031" cy="1147008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D47141F0-5858-D430-0BB4-5A96CA0D67C3}"/>
                </a:ext>
              </a:extLst>
            </p:cNvPr>
            <p:cNvSpPr txBox="1"/>
            <p:nvPr/>
          </p:nvSpPr>
          <p:spPr>
            <a:xfrm>
              <a:off x="595905" y="4582812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여기어때 잘난체 고딕 TTF" pitchFamily="2" charset="-127"/>
                  <a:ea typeface="여기어때 잘난체 고딕 TTF" pitchFamily="2" charset="-127"/>
                  <a:cs typeface="KoPubWorld돋움체_Pro Bold" panose="00000800000000000000" pitchFamily="50" charset="-127"/>
                </a:rPr>
                <a:t>대학의 자율혁신 촉진 지원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1DF540EF-B7CB-A06D-AF22-B4D5BC9889AC}"/>
                </a:ext>
              </a:extLst>
            </p:cNvPr>
            <p:cNvSpPr txBox="1"/>
            <p:nvPr/>
          </p:nvSpPr>
          <p:spPr>
            <a:xfrm>
              <a:off x="478469" y="5094755"/>
              <a:ext cx="392303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500"/>
                </a:spcBef>
              </a:pPr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대학의 자율 혁신을 촉진할 수 있는</a:t>
              </a:r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/>
              </a:r>
              <a:b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</a:br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평가 체계 </a:t>
              </a:r>
              <a:r>
                <a:rPr lang="en-US" altLang="ko-KR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&amp;</a:t>
              </a:r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</a:t>
              </a:r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C00068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규제 개선 추진</a:t>
              </a: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CCFC28EA-543D-E78F-6C3A-D269E9269D8E}"/>
                </a:ext>
              </a:extLst>
            </p:cNvPr>
            <p:cNvCxnSpPr>
              <a:cxnSpLocks/>
            </p:cNvCxnSpPr>
            <p:nvPr/>
          </p:nvCxnSpPr>
          <p:spPr>
            <a:xfrm>
              <a:off x="674034" y="4532522"/>
              <a:ext cx="39600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C1D4F77D-A440-4406-AC16-CC5EAEA29C0E}"/>
              </a:ext>
            </a:extLst>
          </p:cNvPr>
          <p:cNvSpPr txBox="1"/>
          <p:nvPr/>
        </p:nvSpPr>
        <p:spPr>
          <a:xfrm>
            <a:off x="424256" y="5210853"/>
            <a:ext cx="39230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“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평생학습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상시플랫폼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으로서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대학의 역할 확대” 추진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B94C130-7402-429C-AA3D-6D6DA0A668ED}"/>
              </a:ext>
            </a:extLst>
          </p:cNvPr>
          <p:cNvSpPr txBox="1"/>
          <p:nvPr/>
        </p:nvSpPr>
        <p:spPr>
          <a:xfrm>
            <a:off x="727039" y="5811873"/>
            <a:ext cx="331746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「제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5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차 평생교육진흥기본계획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(’23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년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~’27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년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」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4270929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A1E2F-3E60-2011-0AF7-6A25C6C10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781FDCAB-BFC8-548C-FF10-E64CE7297B65}"/>
              </a:ext>
            </a:extLst>
          </p:cNvPr>
          <p:cNvSpPr/>
          <p:nvPr/>
        </p:nvSpPr>
        <p:spPr>
          <a:xfrm>
            <a:off x="0" y="1587987"/>
            <a:ext cx="9144000" cy="5300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r>
              <a:rPr lang="en-US" altLang="ko-KR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`</a:t>
            </a:r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43351C-6A58-02C7-8045-E5D6D6A3DD19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Ⅰ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D0012-C5CB-0BC0-5156-E4AF9CFECE07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여건 진단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A0AF0D2E-5AFB-6052-85B8-7FD66AB9E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6</a:t>
            </a:fld>
            <a:endParaRPr lang="ko-KR" altLang="en-US" dirty="0">
              <a:solidFill>
                <a:srgbClr val="12126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26189C-A52F-8F8E-3B9B-AA99B4911470}"/>
              </a:ext>
            </a:extLst>
          </p:cNvPr>
          <p:cNvSpPr txBox="1"/>
          <p:nvPr/>
        </p:nvSpPr>
        <p:spPr>
          <a:xfrm>
            <a:off x="1003299" y="1013180"/>
            <a:ext cx="71374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지역과 지방대학의 긴밀한 연계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를 통한 동반 성장 필요</a:t>
            </a:r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”</a:t>
            </a:r>
            <a:endParaRPr lang="ko-KR" altLang="en-US" sz="2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02060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E5263B7-B47C-7B3B-C346-C31BFBA7A9B8}"/>
              </a:ext>
            </a:extLst>
          </p:cNvPr>
          <p:cNvGrpSpPr/>
          <p:nvPr/>
        </p:nvGrpSpPr>
        <p:grpSpPr>
          <a:xfrm flipH="1">
            <a:off x="1016879" y="2531165"/>
            <a:ext cx="2752190" cy="1059810"/>
            <a:chOff x="920499" y="2732129"/>
            <a:chExt cx="2675121" cy="1133123"/>
          </a:xfrm>
        </p:grpSpPr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5D68747C-5D01-2474-C55E-EABD8D009C72}"/>
                </a:ext>
              </a:extLst>
            </p:cNvPr>
            <p:cNvSpPr/>
            <p:nvPr/>
          </p:nvSpPr>
          <p:spPr>
            <a:xfrm>
              <a:off x="1526962" y="2745646"/>
              <a:ext cx="1780118" cy="1119606"/>
            </a:xfrm>
            <a:custGeom>
              <a:avLst/>
              <a:gdLst>
                <a:gd name="connsiteX0" fmla="*/ 15240 w 1813560"/>
                <a:gd name="connsiteY0" fmla="*/ 0 h 1066800"/>
                <a:gd name="connsiteX1" fmla="*/ 1813560 w 1813560"/>
                <a:gd name="connsiteY1" fmla="*/ 259080 h 1066800"/>
                <a:gd name="connsiteX2" fmla="*/ 1813560 w 1813560"/>
                <a:gd name="connsiteY2" fmla="*/ 800100 h 1066800"/>
                <a:gd name="connsiteX3" fmla="*/ 0 w 1813560"/>
                <a:gd name="connsiteY3" fmla="*/ 1066800 h 1066800"/>
                <a:gd name="connsiteX4" fmla="*/ 15240 w 1813560"/>
                <a:gd name="connsiteY4" fmla="*/ 0 h 106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3560" h="1066800">
                  <a:moveTo>
                    <a:pt x="15240" y="0"/>
                  </a:moveTo>
                  <a:lnTo>
                    <a:pt x="1813560" y="259080"/>
                  </a:lnTo>
                  <a:lnTo>
                    <a:pt x="1813560" y="800100"/>
                  </a:lnTo>
                  <a:lnTo>
                    <a:pt x="0" y="1066800"/>
                  </a:lnTo>
                  <a:lnTo>
                    <a:pt x="1524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>
                    <a:lumMod val="65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" name="타원 1">
              <a:extLst>
                <a:ext uri="{FF2B5EF4-FFF2-40B4-BE49-F238E27FC236}">
                  <a16:creationId xmlns:a16="http://schemas.microsoft.com/office/drawing/2014/main" id="{01CC91B9-5DB7-C258-03F3-1402B72EF254}"/>
                </a:ext>
              </a:extLst>
            </p:cNvPr>
            <p:cNvSpPr/>
            <p:nvPr/>
          </p:nvSpPr>
          <p:spPr>
            <a:xfrm>
              <a:off x="920499" y="2732129"/>
              <a:ext cx="1080000" cy="113312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r>
                <a:rPr lang="en-US" altLang="ko-KR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rPr>
                <a:t> </a:t>
              </a:r>
              <a:r>
                <a:rPr lang="en-US" altLang="ko-KR" b="1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/>
                </a:rPr>
                <a:t>8.98 </a:t>
              </a:r>
              <a:r>
                <a:rPr lang="ko-KR" altLang="en-US" sz="1200" b="1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/>
                </a:rPr>
                <a:t>만 명</a:t>
              </a:r>
              <a:endParaRPr lang="ko-KR" altLang="en-US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/>
              </a:endParaRPr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6363F7E8-5AB2-1D8C-4D9A-743AB2F5BA70}"/>
                </a:ext>
              </a:extLst>
            </p:cNvPr>
            <p:cNvSpPr/>
            <p:nvPr/>
          </p:nvSpPr>
          <p:spPr>
            <a:xfrm>
              <a:off x="3055620" y="3002129"/>
              <a:ext cx="540000" cy="540000"/>
            </a:xfrm>
            <a:prstGeom prst="ellipse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r>
                <a:rPr lang="en-US" altLang="ko-KR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rPr>
                <a:t>4.24</a:t>
              </a:r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BC55650-7DC4-C7E6-3A2E-38E7E1911887}"/>
              </a:ext>
            </a:extLst>
          </p:cNvPr>
          <p:cNvGrpSpPr/>
          <p:nvPr/>
        </p:nvGrpSpPr>
        <p:grpSpPr>
          <a:xfrm>
            <a:off x="700767" y="3685835"/>
            <a:ext cx="1193802" cy="276999"/>
            <a:chOff x="374649" y="4196834"/>
            <a:chExt cx="1193802" cy="27699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7E24253-11BD-2FA9-D0DF-0B2367CF3B6A}"/>
                </a:ext>
              </a:extLst>
            </p:cNvPr>
            <p:cNvSpPr txBox="1"/>
            <p:nvPr/>
          </p:nvSpPr>
          <p:spPr>
            <a:xfrm>
              <a:off x="374649" y="4196834"/>
              <a:ext cx="119380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2015</a:t>
              </a:r>
              <a:endParaRPr lang="ko-KR" altLang="en-US" sz="1200" dirty="0"/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06582613-6B83-D56C-241C-1C3AE8413F05}"/>
                </a:ext>
              </a:extLst>
            </p:cNvPr>
            <p:cNvCxnSpPr>
              <a:cxnSpLocks/>
            </p:cNvCxnSpPr>
            <p:nvPr/>
          </p:nvCxnSpPr>
          <p:spPr>
            <a:xfrm>
              <a:off x="575310" y="4196834"/>
              <a:ext cx="792480" cy="0"/>
            </a:xfrm>
            <a:prstGeom prst="line">
              <a:avLst/>
            </a:prstGeom>
            <a:ln w="10160">
              <a:solidFill>
                <a:srgbClr val="12177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68E96958-2E8B-D0EB-D36A-07379AF176A3}"/>
              </a:ext>
            </a:extLst>
          </p:cNvPr>
          <p:cNvGrpSpPr/>
          <p:nvPr/>
        </p:nvGrpSpPr>
        <p:grpSpPr>
          <a:xfrm>
            <a:off x="2666727" y="3685835"/>
            <a:ext cx="1193802" cy="276999"/>
            <a:chOff x="374649" y="4196834"/>
            <a:chExt cx="1193802" cy="27699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EF95AE4-ADC7-3E51-DAE3-4DE5A06DED6E}"/>
                </a:ext>
              </a:extLst>
            </p:cNvPr>
            <p:cNvSpPr txBox="1"/>
            <p:nvPr/>
          </p:nvSpPr>
          <p:spPr>
            <a:xfrm>
              <a:off x="374649" y="4196834"/>
              <a:ext cx="119380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2020</a:t>
              </a:r>
              <a:endPara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977D6C55-ACB5-D422-7484-F82FB241669C}"/>
                </a:ext>
              </a:extLst>
            </p:cNvPr>
            <p:cNvCxnSpPr>
              <a:cxnSpLocks/>
            </p:cNvCxnSpPr>
            <p:nvPr/>
          </p:nvCxnSpPr>
          <p:spPr>
            <a:xfrm>
              <a:off x="575310" y="4196834"/>
              <a:ext cx="792480" cy="0"/>
            </a:xfrm>
            <a:prstGeom prst="line">
              <a:avLst/>
            </a:prstGeom>
            <a:ln w="10160">
              <a:solidFill>
                <a:srgbClr val="12177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36EAB2C8-21F8-8AC8-D8C5-C85B30DE592B}"/>
              </a:ext>
            </a:extLst>
          </p:cNvPr>
          <p:cNvGrpSpPr/>
          <p:nvPr/>
        </p:nvGrpSpPr>
        <p:grpSpPr>
          <a:xfrm>
            <a:off x="749681" y="1775363"/>
            <a:ext cx="3504664" cy="383247"/>
            <a:chOff x="463299" y="2375654"/>
            <a:chExt cx="3504664" cy="383247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76114AF-3307-8BC8-C478-60EA68185C15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KoPubWorld돋움체 Bold" panose="00000800000000000000" pitchFamily="2" charset="-127"/>
                </a:rPr>
                <a:t>청년 인구 수도권 유출</a:t>
              </a:r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4ACCB71E-B9F4-4BC1-4CA7-8C3A20DF053E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D8BC1D4D-004E-E4FD-273D-3B72539D82E5}"/>
              </a:ext>
            </a:extLst>
          </p:cNvPr>
          <p:cNvSpPr txBox="1"/>
          <p:nvPr/>
        </p:nvSpPr>
        <p:spPr>
          <a:xfrm>
            <a:off x="811861" y="2167758"/>
            <a:ext cx="30599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최근 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5</a:t>
            </a:r>
            <a:r>
              <a: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년간 </a:t>
            </a:r>
            <a:r>
              <a:rPr lang="ko-KR" altLang="en-US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수도권 유입 </a:t>
            </a:r>
            <a:r>
              <a:rPr lang="en-US" altLang="ko-KR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2</a:t>
            </a:r>
            <a:r>
              <a:rPr lang="ko-KR" altLang="en-US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배 증가</a:t>
            </a:r>
            <a:endParaRPr lang="ko-KR" altLang="en-US" sz="1600" b="1" dirty="0">
              <a:solidFill>
                <a:srgbClr val="C00068"/>
              </a:solidFill>
              <a:ea typeface="KoPubWorld돋움체 Medium" panose="00000600000000000000" pitchFamily="2" charset="-127"/>
            </a:endParaRP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9578A2EB-0AB4-911E-813B-0F87D8567E22}"/>
              </a:ext>
            </a:extLst>
          </p:cNvPr>
          <p:cNvGrpSpPr/>
          <p:nvPr/>
        </p:nvGrpSpPr>
        <p:grpSpPr>
          <a:xfrm>
            <a:off x="4946840" y="1805714"/>
            <a:ext cx="3504664" cy="383247"/>
            <a:chOff x="463299" y="2375654"/>
            <a:chExt cx="3504664" cy="38324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1ADC2EC-1E3D-9037-137C-DD8B82B2F22D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+mj-cs"/>
                </a:rPr>
                <a:t>지역소멸 위기</a:t>
              </a:r>
            </a:p>
          </p:txBody>
        </p: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F71D07B7-B633-9BCF-6E71-3B7C43B92A35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A40EBCE8-5605-39FD-4B97-82CFF8B78D9C}"/>
              </a:ext>
            </a:extLst>
          </p:cNvPr>
          <p:cNvGrpSpPr/>
          <p:nvPr/>
        </p:nvGrpSpPr>
        <p:grpSpPr>
          <a:xfrm>
            <a:off x="809969" y="4484762"/>
            <a:ext cx="3504664" cy="388844"/>
            <a:chOff x="595905" y="4532522"/>
            <a:chExt cx="3504664" cy="388844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0AE8DFF-DB3D-A3DA-E24A-3B8EFB495A2B}"/>
                </a:ext>
              </a:extLst>
            </p:cNvPr>
            <p:cNvSpPr txBox="1"/>
            <p:nvPr/>
          </p:nvSpPr>
          <p:spPr>
            <a:xfrm>
              <a:off x="595905" y="4582812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+mj-cs"/>
                </a:rPr>
                <a:t>수도권 학생 비중 증가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C644939F-0788-E21B-6F73-13A028A0B552}"/>
                </a:ext>
              </a:extLst>
            </p:cNvPr>
            <p:cNvCxnSpPr>
              <a:cxnSpLocks/>
            </p:cNvCxnSpPr>
            <p:nvPr/>
          </p:nvCxnSpPr>
          <p:spPr>
            <a:xfrm>
              <a:off x="674034" y="4532522"/>
              <a:ext cx="39600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03E4795A-FCA5-6C63-B38E-0D51382FF87F}"/>
              </a:ext>
            </a:extLst>
          </p:cNvPr>
          <p:cNvCxnSpPr>
            <a:cxnSpLocks/>
          </p:cNvCxnSpPr>
          <p:nvPr/>
        </p:nvCxnSpPr>
        <p:spPr>
          <a:xfrm>
            <a:off x="337245" y="1557842"/>
            <a:ext cx="846951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7CDE0977-9B2D-E317-1C5A-DCA8B5BFD638}"/>
              </a:ext>
            </a:extLst>
          </p:cNvPr>
          <p:cNvGrpSpPr/>
          <p:nvPr/>
        </p:nvGrpSpPr>
        <p:grpSpPr>
          <a:xfrm>
            <a:off x="5028880" y="4471056"/>
            <a:ext cx="3504664" cy="388844"/>
            <a:chOff x="595905" y="4532522"/>
            <a:chExt cx="3504664" cy="388844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4A89BBD2-424D-EE74-E08F-273314D29279}"/>
                </a:ext>
              </a:extLst>
            </p:cNvPr>
            <p:cNvSpPr txBox="1"/>
            <p:nvPr/>
          </p:nvSpPr>
          <p:spPr>
            <a:xfrm>
              <a:off x="595905" y="4582812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+mj-cs"/>
                </a:rPr>
                <a:t>대학이 지역경제에 미치는 파급효과</a:t>
              </a: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95E82D5A-29AF-EC95-32D2-8F2CE9C6B69D}"/>
                </a:ext>
              </a:extLst>
            </p:cNvPr>
            <p:cNvCxnSpPr>
              <a:cxnSpLocks/>
            </p:cNvCxnSpPr>
            <p:nvPr/>
          </p:nvCxnSpPr>
          <p:spPr>
            <a:xfrm>
              <a:off x="674034" y="4532522"/>
              <a:ext cx="39600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311D97D3-F8EC-C8BF-B6CD-D95330B1B2DE}"/>
              </a:ext>
            </a:extLst>
          </p:cNvPr>
          <p:cNvGrpSpPr/>
          <p:nvPr/>
        </p:nvGrpSpPr>
        <p:grpSpPr>
          <a:xfrm>
            <a:off x="779825" y="5008656"/>
            <a:ext cx="3159762" cy="1413883"/>
            <a:chOff x="831849" y="5277209"/>
            <a:chExt cx="3159762" cy="1454589"/>
          </a:xfrm>
        </p:grpSpPr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DA8D4AD-912D-68CD-CE2B-66B4A612BC13}"/>
                </a:ext>
              </a:extLst>
            </p:cNvPr>
            <p:cNvSpPr/>
            <p:nvPr/>
          </p:nvSpPr>
          <p:spPr>
            <a:xfrm>
              <a:off x="1468843" y="5335672"/>
              <a:ext cx="1861097" cy="1027029"/>
            </a:xfrm>
            <a:custGeom>
              <a:avLst/>
              <a:gdLst>
                <a:gd name="connsiteX0" fmla="*/ 22860 w 1851660"/>
                <a:gd name="connsiteY0" fmla="*/ 137160 h 1089660"/>
                <a:gd name="connsiteX1" fmla="*/ 1851660 w 1851660"/>
                <a:gd name="connsiteY1" fmla="*/ 0 h 1089660"/>
                <a:gd name="connsiteX2" fmla="*/ 1851660 w 1851660"/>
                <a:gd name="connsiteY2" fmla="*/ 1089660 h 1089660"/>
                <a:gd name="connsiteX3" fmla="*/ 0 w 1851660"/>
                <a:gd name="connsiteY3" fmla="*/ 944880 h 1089660"/>
                <a:gd name="connsiteX4" fmla="*/ 22860 w 1851660"/>
                <a:gd name="connsiteY4" fmla="*/ 137160 h 108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1660" h="1089660">
                  <a:moveTo>
                    <a:pt x="22860" y="137160"/>
                  </a:moveTo>
                  <a:lnTo>
                    <a:pt x="1851660" y="0"/>
                  </a:lnTo>
                  <a:lnTo>
                    <a:pt x="1851660" y="1089660"/>
                  </a:lnTo>
                  <a:lnTo>
                    <a:pt x="0" y="944880"/>
                  </a:lnTo>
                  <a:lnTo>
                    <a:pt x="22860" y="13716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>
                    <a:lumMod val="65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96DC2DDF-67E6-C289-C52B-742D15D83D4E}"/>
                </a:ext>
              </a:extLst>
            </p:cNvPr>
            <p:cNvGrpSpPr/>
            <p:nvPr/>
          </p:nvGrpSpPr>
          <p:grpSpPr>
            <a:xfrm flipH="1">
              <a:off x="1058310" y="5277209"/>
              <a:ext cx="2804510" cy="1080000"/>
              <a:chOff x="920499" y="2732129"/>
              <a:chExt cx="2804510" cy="1080000"/>
            </a:xfrm>
          </p:grpSpPr>
          <p:sp>
            <p:nvSpPr>
              <p:cNvPr id="10" name="타원 9">
                <a:extLst>
                  <a:ext uri="{FF2B5EF4-FFF2-40B4-BE49-F238E27FC236}">
                    <a16:creationId xmlns:a16="http://schemas.microsoft.com/office/drawing/2014/main" id="{CFD8FDA4-2FB7-8834-A6C4-07CAEAC2D9D5}"/>
                  </a:ext>
                </a:extLst>
              </p:cNvPr>
              <p:cNvSpPr/>
              <p:nvPr/>
            </p:nvSpPr>
            <p:spPr>
              <a:xfrm>
                <a:off x="920499" y="2732129"/>
                <a:ext cx="1080000" cy="1080000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2000" b="1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/>
                  </a:rPr>
                  <a:t>42.9%</a:t>
                </a:r>
                <a:endParaRPr lang="ko-KR" altLang="en-US" sz="2000" b="1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/>
                </a:endParaRPr>
              </a:p>
            </p:txBody>
          </p:sp>
          <p:sp>
            <p:nvSpPr>
              <p:cNvPr id="14" name="타원 13">
                <a:extLst>
                  <a:ext uri="{FF2B5EF4-FFF2-40B4-BE49-F238E27FC236}">
                    <a16:creationId xmlns:a16="http://schemas.microsoft.com/office/drawing/2014/main" id="{B274A334-0D1F-332F-86DF-67DE2DE177D1}"/>
                  </a:ext>
                </a:extLst>
              </p:cNvPr>
              <p:cNvSpPr/>
              <p:nvPr/>
            </p:nvSpPr>
            <p:spPr>
              <a:xfrm>
                <a:off x="2926231" y="2932602"/>
                <a:ext cx="798778" cy="738916"/>
              </a:xfrm>
              <a:prstGeom prst="ellipse">
                <a:avLst/>
              </a:prstGeom>
              <a:solidFill>
                <a:srgbClr val="C400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14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38.8</a:t>
                </a:r>
                <a:endParaRPr lang="ko-KR" altLang="en-US" sz="1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B8972ADB-5C6E-608F-BC82-CE1B1D69CCF8}"/>
                </a:ext>
              </a:extLst>
            </p:cNvPr>
            <p:cNvGrpSpPr/>
            <p:nvPr/>
          </p:nvGrpSpPr>
          <p:grpSpPr>
            <a:xfrm>
              <a:off x="831849" y="6454799"/>
              <a:ext cx="1193802" cy="276999"/>
              <a:chOff x="374649" y="4196834"/>
              <a:chExt cx="1193802" cy="276999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5FDF7EC-B970-4032-E343-1833B51D788A}"/>
                  </a:ext>
                </a:extLst>
              </p:cNvPr>
              <p:cNvSpPr txBox="1"/>
              <p:nvPr/>
            </p:nvSpPr>
            <p:spPr>
              <a:xfrm>
                <a:off x="374649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2015</a:t>
                </a:r>
                <a:endParaRPr lang="ko-KR" altLang="en-US" sz="1200" dirty="0"/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2D83E73D-7F08-30F5-5274-ADD81E475A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5310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9694E5C7-27BD-5253-7C08-B4068AEA380F}"/>
                </a:ext>
              </a:extLst>
            </p:cNvPr>
            <p:cNvGrpSpPr/>
            <p:nvPr/>
          </p:nvGrpSpPr>
          <p:grpSpPr>
            <a:xfrm>
              <a:off x="2797809" y="6454799"/>
              <a:ext cx="1193802" cy="276999"/>
              <a:chOff x="374649" y="4196834"/>
              <a:chExt cx="1193802" cy="276999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E0D9DA7-9F4F-2246-FEB2-B7933D13E797}"/>
                  </a:ext>
                </a:extLst>
              </p:cNvPr>
              <p:cNvSpPr txBox="1"/>
              <p:nvPr/>
            </p:nvSpPr>
            <p:spPr>
              <a:xfrm>
                <a:off x="374649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2024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cxnSp>
            <p:nvCxnSpPr>
              <p:cNvPr id="27" name="직선 연결선 26">
                <a:extLst>
                  <a:ext uri="{FF2B5EF4-FFF2-40B4-BE49-F238E27FC236}">
                    <a16:creationId xmlns:a16="http://schemas.microsoft.com/office/drawing/2014/main" id="{A8F4AE35-2786-CD6E-DFCD-C462BAC410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5310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0" name="그림 29" descr="자연, 실루엣이(가) 표시된 사진&#10;&#10;자동 생성된 설명">
            <a:extLst>
              <a:ext uri="{FF2B5EF4-FFF2-40B4-BE49-F238E27FC236}">
                <a16:creationId xmlns:a16="http://schemas.microsoft.com/office/drawing/2014/main" id="{97746A74-7DB5-49C1-03A2-267CFA27FC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265" y="2321646"/>
            <a:ext cx="1527905" cy="1836016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2A692AFF-5359-C38C-01D2-5B7D06F567C5}"/>
              </a:ext>
            </a:extLst>
          </p:cNvPr>
          <p:cNvSpPr txBox="1"/>
          <p:nvPr/>
        </p:nvSpPr>
        <p:spPr>
          <a:xfrm>
            <a:off x="5386697" y="2839460"/>
            <a:ext cx="1219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latinLnBrk="1"/>
            <a:r>
              <a:rPr lang="en-US" altLang="ko-KR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228</a:t>
            </a:r>
            <a:br>
              <a:rPr lang="en-US" altLang="ko-KR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</a:br>
            <a:r>
              <a:rPr lang="ko-KR" altLang="en-US" sz="1200" b="1" dirty="0" err="1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시군구</a:t>
            </a:r>
            <a:endParaRPr lang="ko-KR" altLang="en-US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graphicFrame>
        <p:nvGraphicFramePr>
          <p:cNvPr id="66" name="차트 65">
            <a:extLst>
              <a:ext uri="{FF2B5EF4-FFF2-40B4-BE49-F238E27FC236}">
                <a16:creationId xmlns:a16="http://schemas.microsoft.com/office/drawing/2014/main" id="{7CA78299-FEC1-524F-6BC2-A373390CAF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1957359"/>
              </p:ext>
            </p:extLst>
          </p:nvPr>
        </p:nvGraphicFramePr>
        <p:xfrm>
          <a:off x="6530807" y="2336120"/>
          <a:ext cx="2392800" cy="1613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35E84F92-A994-A372-0481-6603F5418D80}"/>
              </a:ext>
            </a:extLst>
          </p:cNvPr>
          <p:cNvSpPr txBox="1"/>
          <p:nvPr/>
        </p:nvSpPr>
        <p:spPr>
          <a:xfrm>
            <a:off x="6868373" y="2773500"/>
            <a:ext cx="174322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130</a:t>
            </a:r>
            <a:r>
              <a: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 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소멸위험지역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57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%</a:t>
            </a:r>
            <a:endParaRPr lang="ko-KR" altLang="en-US" sz="12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EACBCA1-C38A-435E-A179-33C580843745}"/>
              </a:ext>
            </a:extLst>
          </p:cNvPr>
          <p:cNvSpPr txBox="1"/>
          <p:nvPr/>
        </p:nvSpPr>
        <p:spPr>
          <a:xfrm>
            <a:off x="4962" y="633798"/>
            <a:ext cx="9134076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“</a:t>
            </a: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청년 인구 수도권 유출과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지역소멸의 위기 지속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</a:t>
            </a:r>
            <a:endParaRPr lang="ko-KR" altLang="en-US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137361C-9513-48D9-A2B8-4E569B1A8F2A}"/>
              </a:ext>
            </a:extLst>
          </p:cNvPr>
          <p:cNvSpPr txBox="1"/>
          <p:nvPr/>
        </p:nvSpPr>
        <p:spPr>
          <a:xfrm>
            <a:off x="5554720" y="4017774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(’24.3. 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한국고용정보원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24819AA-FC83-4057-A328-052D9BC4DDEE}"/>
              </a:ext>
            </a:extLst>
          </p:cNvPr>
          <p:cNvSpPr txBox="1"/>
          <p:nvPr/>
        </p:nvSpPr>
        <p:spPr>
          <a:xfrm>
            <a:off x="1073727" y="3961558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(’20. 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한국고용정보원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D28C691-6119-425F-B9CA-450020EC3441}"/>
              </a:ext>
            </a:extLst>
          </p:cNvPr>
          <p:cNvSpPr txBox="1"/>
          <p:nvPr/>
        </p:nvSpPr>
        <p:spPr>
          <a:xfrm>
            <a:off x="1083422" y="6464958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(’24. KEDI)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180C7CE1-EFB2-49C8-AC1E-45BF4C91A7FF}"/>
              </a:ext>
            </a:extLst>
          </p:cNvPr>
          <p:cNvSpPr txBox="1"/>
          <p:nvPr/>
        </p:nvSpPr>
        <p:spPr>
          <a:xfrm>
            <a:off x="6334732" y="6426596"/>
            <a:ext cx="83161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(’23. KEDI)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697480B4-2024-4FDE-BDA0-C0070AEB21BF}"/>
              </a:ext>
            </a:extLst>
          </p:cNvPr>
          <p:cNvGrpSpPr/>
          <p:nvPr/>
        </p:nvGrpSpPr>
        <p:grpSpPr>
          <a:xfrm>
            <a:off x="5145480" y="5007059"/>
            <a:ext cx="2483482" cy="1174307"/>
            <a:chOff x="5653314" y="5007059"/>
            <a:chExt cx="2483482" cy="1174307"/>
          </a:xfrm>
        </p:grpSpPr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45BE44AB-FFD1-499E-A356-2C0627FD9B70}"/>
                </a:ext>
              </a:extLst>
            </p:cNvPr>
            <p:cNvGrpSpPr/>
            <p:nvPr/>
          </p:nvGrpSpPr>
          <p:grpSpPr>
            <a:xfrm>
              <a:off x="5653314" y="5007059"/>
              <a:ext cx="2483482" cy="310370"/>
              <a:chOff x="6263131" y="1948985"/>
              <a:chExt cx="2483482" cy="310370"/>
            </a:xfrm>
          </p:grpSpPr>
          <p:sp>
            <p:nvSpPr>
              <p:cNvPr id="94" name="사각형: 둥근 모서리 93">
                <a:extLst>
                  <a:ext uri="{FF2B5EF4-FFF2-40B4-BE49-F238E27FC236}">
                    <a16:creationId xmlns:a16="http://schemas.microsoft.com/office/drawing/2014/main" id="{9345664B-7F99-4A8C-80D6-8B18FDF5C465}"/>
                  </a:ext>
                </a:extLst>
              </p:cNvPr>
              <p:cNvSpPr/>
              <p:nvPr/>
            </p:nvSpPr>
            <p:spPr>
              <a:xfrm>
                <a:off x="6263131" y="1948985"/>
                <a:ext cx="987545" cy="266796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rgbClr val="C4006F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전북대</a:t>
                </a:r>
              </a:p>
            </p:txBody>
          </p:sp>
          <p:sp>
            <p:nvSpPr>
              <p:cNvPr id="95" name="화살표: 갈매기형 수장 94">
                <a:extLst>
                  <a:ext uri="{FF2B5EF4-FFF2-40B4-BE49-F238E27FC236}">
                    <a16:creationId xmlns:a16="http://schemas.microsoft.com/office/drawing/2014/main" id="{68D346EE-2852-4648-BBA0-0EB1B5F5CEB3}"/>
                  </a:ext>
                </a:extLst>
              </p:cNvPr>
              <p:cNvSpPr/>
              <p:nvPr/>
            </p:nvSpPr>
            <p:spPr>
              <a:xfrm>
                <a:off x="7360357" y="2015487"/>
                <a:ext cx="146717" cy="133793"/>
              </a:xfrm>
              <a:prstGeom prst="chevron">
                <a:avLst/>
              </a:prstGeom>
              <a:solidFill>
                <a:srgbClr val="C400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endParaRPr lang="ko-KR" altLang="en-US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D1AD75AC-3CEC-46A5-A260-9F544DA6306B}"/>
                  </a:ext>
                </a:extLst>
              </p:cNvPr>
              <p:cNvSpPr txBox="1"/>
              <p:nvPr/>
            </p:nvSpPr>
            <p:spPr>
              <a:xfrm>
                <a:off x="7495084" y="1951578"/>
                <a:ext cx="1251529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8,143</a:t>
                </a: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억 원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D3DDB81A-EC04-4995-B436-46696A06CD3F}"/>
                </a:ext>
              </a:extLst>
            </p:cNvPr>
            <p:cNvGrpSpPr/>
            <p:nvPr/>
          </p:nvGrpSpPr>
          <p:grpSpPr>
            <a:xfrm>
              <a:off x="5653314" y="5439028"/>
              <a:ext cx="2483482" cy="310370"/>
              <a:chOff x="6263131" y="1948985"/>
              <a:chExt cx="2483482" cy="310370"/>
            </a:xfrm>
          </p:grpSpPr>
          <p:sp>
            <p:nvSpPr>
              <p:cNvPr id="91" name="사각형: 둥근 모서리 90">
                <a:extLst>
                  <a:ext uri="{FF2B5EF4-FFF2-40B4-BE49-F238E27FC236}">
                    <a16:creationId xmlns:a16="http://schemas.microsoft.com/office/drawing/2014/main" id="{40C8613F-2A98-4A0A-9EC8-C467E1415C28}"/>
                  </a:ext>
                </a:extLst>
              </p:cNvPr>
              <p:cNvSpPr/>
              <p:nvPr/>
            </p:nvSpPr>
            <p:spPr>
              <a:xfrm>
                <a:off x="6263131" y="1948985"/>
                <a:ext cx="987545" cy="266796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rgbClr val="C4006F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상지대</a:t>
                </a:r>
              </a:p>
            </p:txBody>
          </p:sp>
          <p:sp>
            <p:nvSpPr>
              <p:cNvPr id="92" name="화살표: 갈매기형 수장 91">
                <a:extLst>
                  <a:ext uri="{FF2B5EF4-FFF2-40B4-BE49-F238E27FC236}">
                    <a16:creationId xmlns:a16="http://schemas.microsoft.com/office/drawing/2014/main" id="{898F7404-5E39-4560-BB5A-00539C46D2B1}"/>
                  </a:ext>
                </a:extLst>
              </p:cNvPr>
              <p:cNvSpPr/>
              <p:nvPr/>
            </p:nvSpPr>
            <p:spPr>
              <a:xfrm>
                <a:off x="7360357" y="2015487"/>
                <a:ext cx="146717" cy="133793"/>
              </a:xfrm>
              <a:prstGeom prst="chevron">
                <a:avLst/>
              </a:prstGeom>
              <a:solidFill>
                <a:srgbClr val="C400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endParaRPr lang="ko-KR" altLang="en-US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89073AFA-4A7E-4851-B736-02C2B8C3E2DA}"/>
                  </a:ext>
                </a:extLst>
              </p:cNvPr>
              <p:cNvSpPr txBox="1"/>
              <p:nvPr/>
            </p:nvSpPr>
            <p:spPr>
              <a:xfrm>
                <a:off x="7495084" y="1951578"/>
                <a:ext cx="1251529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2,153</a:t>
                </a: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억 원</a:t>
                </a:r>
              </a:p>
            </p:txBody>
          </p:sp>
        </p:grp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46884364-70F4-4205-9018-8F2ACFBD9D5E}"/>
                </a:ext>
              </a:extLst>
            </p:cNvPr>
            <p:cNvGrpSpPr/>
            <p:nvPr/>
          </p:nvGrpSpPr>
          <p:grpSpPr>
            <a:xfrm>
              <a:off x="5653314" y="5870996"/>
              <a:ext cx="2483482" cy="310370"/>
              <a:chOff x="6263131" y="1948985"/>
              <a:chExt cx="2483482" cy="310370"/>
            </a:xfrm>
          </p:grpSpPr>
          <p:sp>
            <p:nvSpPr>
              <p:cNvPr id="88" name="사각형: 둥근 모서리 87">
                <a:extLst>
                  <a:ext uri="{FF2B5EF4-FFF2-40B4-BE49-F238E27FC236}">
                    <a16:creationId xmlns:a16="http://schemas.microsoft.com/office/drawing/2014/main" id="{D5702909-375F-4A50-B1EF-A13A3BC1598E}"/>
                  </a:ext>
                </a:extLst>
              </p:cNvPr>
              <p:cNvSpPr/>
              <p:nvPr/>
            </p:nvSpPr>
            <p:spPr>
              <a:xfrm>
                <a:off x="6263131" y="1948985"/>
                <a:ext cx="987545" cy="266796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rgbClr val="C4006F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울산대</a:t>
                </a:r>
              </a:p>
            </p:txBody>
          </p:sp>
          <p:sp>
            <p:nvSpPr>
              <p:cNvPr id="89" name="화살표: 갈매기형 수장 88">
                <a:extLst>
                  <a:ext uri="{FF2B5EF4-FFF2-40B4-BE49-F238E27FC236}">
                    <a16:creationId xmlns:a16="http://schemas.microsoft.com/office/drawing/2014/main" id="{B5B87876-9852-4482-AB16-F8B425F9B3A9}"/>
                  </a:ext>
                </a:extLst>
              </p:cNvPr>
              <p:cNvSpPr/>
              <p:nvPr/>
            </p:nvSpPr>
            <p:spPr>
              <a:xfrm>
                <a:off x="7360357" y="2015487"/>
                <a:ext cx="146717" cy="133793"/>
              </a:xfrm>
              <a:prstGeom prst="chevron">
                <a:avLst/>
              </a:prstGeom>
              <a:solidFill>
                <a:srgbClr val="C400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endParaRPr lang="ko-KR" altLang="en-US" sz="12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BD319CE6-A042-4B12-8CEE-CF3003244451}"/>
                  </a:ext>
                </a:extLst>
              </p:cNvPr>
              <p:cNvSpPr txBox="1"/>
              <p:nvPr/>
            </p:nvSpPr>
            <p:spPr>
              <a:xfrm>
                <a:off x="7495084" y="1951578"/>
                <a:ext cx="1251529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1,193</a:t>
                </a: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억 원</a:t>
                </a:r>
              </a:p>
            </p:txBody>
          </p:sp>
        </p:grpSp>
      </p:grpSp>
      <p:pic>
        <p:nvPicPr>
          <p:cNvPr id="97" name="그림 96" descr="상징, 그래픽, 폰트, 예술이(가) 표시된 사진&#10;&#10;자동 생성된 설명">
            <a:extLst>
              <a:ext uri="{FF2B5EF4-FFF2-40B4-BE49-F238E27FC236}">
                <a16:creationId xmlns:a16="http://schemas.microsoft.com/office/drawing/2014/main" id="{2C74DA31-9779-4BA3-B714-BF3CC9317D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621" y="4961608"/>
            <a:ext cx="1018883" cy="11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99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71583-96B6-D25E-92AC-12FFE9FDC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8CF5DCA4-1ADD-AB76-B382-F25983FC5858}"/>
              </a:ext>
            </a:extLst>
          </p:cNvPr>
          <p:cNvSpPr/>
          <p:nvPr/>
        </p:nvSpPr>
        <p:spPr>
          <a:xfrm>
            <a:off x="0" y="1557842"/>
            <a:ext cx="9144000" cy="5300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54B8FF-A43F-880F-A97C-EA3444EFD6AC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Ⅰ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6A355-4D32-0123-EA6A-6F7B351A9C24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여건 진단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056CEEAF-6270-D606-367B-785391E95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7</a:t>
            </a:fld>
            <a:endParaRPr lang="ko-KR" altLang="en-US">
              <a:solidFill>
                <a:srgbClr val="12126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75D8D-CB76-8B53-4E62-DFC6CA7A5886}"/>
              </a:ext>
            </a:extLst>
          </p:cNvPr>
          <p:cNvSpPr txBox="1"/>
          <p:nvPr/>
        </p:nvSpPr>
        <p:spPr>
          <a:xfrm>
            <a:off x="38100" y="811896"/>
            <a:ext cx="90678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“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디지털 전환</a:t>
            </a:r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, AI 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전환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에 대비한 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교육</a:t>
            </a:r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·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연구 시스템 전환 </a:t>
            </a:r>
            <a:r>
              <a:rPr lang="ko-KR" altLang="en-US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필요</a:t>
            </a:r>
            <a:r>
              <a:rPr lang="en-US" altLang="ko-KR" sz="2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”</a:t>
            </a:r>
            <a:endParaRPr lang="ko-KR" altLang="en-US" sz="2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02060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7182ED5-E790-65E7-0FEF-C2E8CA76F023}"/>
              </a:ext>
            </a:extLst>
          </p:cNvPr>
          <p:cNvSpPr txBox="1"/>
          <p:nvPr/>
        </p:nvSpPr>
        <p:spPr>
          <a:xfrm>
            <a:off x="920499" y="4691601"/>
            <a:ext cx="350466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여기어때 잘난체 고딕 TTF" pitchFamily="2" charset="-127"/>
                <a:ea typeface="여기어때 잘난체 고딕 TTF" pitchFamily="2" charset="-127"/>
                <a:cs typeface="+mj-cs"/>
              </a:rPr>
              <a:t>제도 개선 지원</a:t>
            </a:r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A8419366-D993-A1F7-CEE2-787E7D39A558}"/>
              </a:ext>
            </a:extLst>
          </p:cNvPr>
          <p:cNvCxnSpPr>
            <a:cxnSpLocks/>
          </p:cNvCxnSpPr>
          <p:nvPr/>
        </p:nvCxnSpPr>
        <p:spPr>
          <a:xfrm>
            <a:off x="999489" y="4675238"/>
            <a:ext cx="396000" cy="0"/>
          </a:xfrm>
          <a:prstGeom prst="line">
            <a:avLst/>
          </a:prstGeom>
          <a:ln w="25400">
            <a:solidFill>
              <a:srgbClr val="C0006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D9D1E19F-24DA-1711-9F91-E2964C46920C}"/>
              </a:ext>
            </a:extLst>
          </p:cNvPr>
          <p:cNvCxnSpPr>
            <a:cxnSpLocks/>
          </p:cNvCxnSpPr>
          <p:nvPr/>
        </p:nvCxnSpPr>
        <p:spPr>
          <a:xfrm>
            <a:off x="337245" y="1557842"/>
            <a:ext cx="846951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477A2D4-8F63-25A9-1713-085C9B09B2D1}"/>
              </a:ext>
            </a:extLst>
          </p:cNvPr>
          <p:cNvSpPr txBox="1"/>
          <p:nvPr/>
        </p:nvSpPr>
        <p:spPr>
          <a:xfrm>
            <a:off x="720323" y="2785393"/>
            <a:ext cx="3030972" cy="5873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디지털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4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바이오헬스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환경 에너지 등</a:t>
            </a:r>
          </a:p>
          <a:p>
            <a:pPr algn="ctr">
              <a:spcBef>
                <a:spcPts val="500"/>
              </a:spcBef>
            </a:pP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향후 </a:t>
            </a:r>
            <a:r>
              <a:rPr lang="en-US" altLang="ko-KR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5</a:t>
            </a:r>
            <a:r>
              <a:rPr lang="ko-KR" altLang="en-US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년간  </a:t>
            </a:r>
            <a:r>
              <a:rPr lang="en-US" altLang="ko-KR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34.5</a:t>
            </a:r>
            <a:r>
              <a:rPr lang="ko-KR" altLang="en-US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만 명 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인력 부족</a:t>
            </a:r>
          </a:p>
        </p:txBody>
      </p: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48A98789-B9B0-423C-D17E-24EC793BD1B4}"/>
              </a:ext>
            </a:extLst>
          </p:cNvPr>
          <p:cNvGrpSpPr/>
          <p:nvPr/>
        </p:nvGrpSpPr>
        <p:grpSpPr>
          <a:xfrm>
            <a:off x="920499" y="1976326"/>
            <a:ext cx="7747738" cy="752046"/>
            <a:chOff x="920499" y="1976326"/>
            <a:chExt cx="7747738" cy="752046"/>
          </a:xfrm>
        </p:grpSpPr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E6D6BDC4-1D82-A7AB-F981-B66D7238B965}"/>
                </a:ext>
              </a:extLst>
            </p:cNvPr>
            <p:cNvGrpSpPr/>
            <p:nvPr/>
          </p:nvGrpSpPr>
          <p:grpSpPr>
            <a:xfrm>
              <a:off x="920499" y="1976326"/>
              <a:ext cx="3504664" cy="383247"/>
              <a:chOff x="463299" y="2375654"/>
              <a:chExt cx="3504664" cy="383247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7E908AB-47FF-C82E-26CC-64E51FF50626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50466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여기어때 잘난체 고딕 TTF" pitchFamily="2" charset="-127"/>
                    <a:ea typeface="여기어때 잘난체 고딕 TTF" pitchFamily="2" charset="-127"/>
                    <a:cs typeface="+mj-cs"/>
                  </a:rPr>
                  <a:t>신기술 분야 인력 부족</a:t>
                </a:r>
              </a:p>
            </p:txBody>
          </p: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F8D633E0-9912-47FD-F371-FF28E657B5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3F581BCB-3EB6-A8F0-E90B-0099B2287377}"/>
                </a:ext>
              </a:extLst>
            </p:cNvPr>
            <p:cNvGrpSpPr/>
            <p:nvPr/>
          </p:nvGrpSpPr>
          <p:grpSpPr>
            <a:xfrm>
              <a:off x="5163573" y="1976326"/>
              <a:ext cx="3504664" cy="383247"/>
              <a:chOff x="463299" y="2375654"/>
              <a:chExt cx="3504664" cy="383247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D00FDC9C-93EF-6BDD-AC5E-E0535B07BCE1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50466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여기어때 잘난체 고딕 TTF" pitchFamily="2" charset="-127"/>
                    <a:ea typeface="여기어때 잘난체 고딕 TTF" pitchFamily="2" charset="-127"/>
                    <a:cs typeface="+mj-cs"/>
                  </a:rPr>
                  <a:t>관련 재정지원 확대</a:t>
                </a:r>
              </a:p>
            </p:txBody>
          </p:sp>
          <p:cxnSp>
            <p:nvCxnSpPr>
              <p:cNvPr id="48" name="직선 연결선 47">
                <a:extLst>
                  <a:ext uri="{FF2B5EF4-FFF2-40B4-BE49-F238E27FC236}">
                    <a16:creationId xmlns:a16="http://schemas.microsoft.com/office/drawing/2014/main" id="{246201E2-1CE5-687A-265C-0EB2FA89A8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F1EA000-F54C-23E0-DA70-249C3EE958BB}"/>
                </a:ext>
              </a:extLst>
            </p:cNvPr>
            <p:cNvSpPr txBox="1"/>
            <p:nvPr/>
          </p:nvSpPr>
          <p:spPr>
            <a:xfrm>
              <a:off x="5183413" y="2420595"/>
              <a:ext cx="324544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첨단산업 특성화 대학 지원</a:t>
              </a:r>
            </a:p>
          </p:txBody>
        </p:sp>
      </p:grpSp>
      <p:pic>
        <p:nvPicPr>
          <p:cNvPr id="31" name="그림 30" descr="그래픽, 디자인이(가) 표시된 사진&#10;&#10;자동 생성된 설명">
            <a:extLst>
              <a:ext uri="{FF2B5EF4-FFF2-40B4-BE49-F238E27FC236}">
                <a16:creationId xmlns:a16="http://schemas.microsoft.com/office/drawing/2014/main" id="{75C5CC06-8AB4-B7A4-452B-93481FB34B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607" y="3297612"/>
            <a:ext cx="630647" cy="465673"/>
          </a:xfrm>
          <a:prstGeom prst="rect">
            <a:avLst/>
          </a:prstGeom>
        </p:spPr>
      </p:pic>
      <p:pic>
        <p:nvPicPr>
          <p:cNvPr id="38" name="그림 37" descr="그래픽, 디자인이(가) 표시된 사진&#10;&#10;자동 생성된 설명">
            <a:extLst>
              <a:ext uri="{FF2B5EF4-FFF2-40B4-BE49-F238E27FC236}">
                <a16:creationId xmlns:a16="http://schemas.microsoft.com/office/drawing/2014/main" id="{18509400-C95B-9B4E-352A-8DAF9A84CC2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800" y="2878518"/>
            <a:ext cx="1198213" cy="884767"/>
          </a:xfrm>
          <a:prstGeom prst="rect">
            <a:avLst/>
          </a:prstGeom>
        </p:spPr>
      </p:pic>
      <p:sp>
        <p:nvSpPr>
          <p:cNvPr id="39" name="자유형: 도형 38">
            <a:extLst>
              <a:ext uri="{FF2B5EF4-FFF2-40B4-BE49-F238E27FC236}">
                <a16:creationId xmlns:a16="http://schemas.microsoft.com/office/drawing/2014/main" id="{6C242FEE-867B-E7BC-0EA4-E6E55DA67C6C}"/>
              </a:ext>
            </a:extLst>
          </p:cNvPr>
          <p:cNvSpPr/>
          <p:nvPr/>
        </p:nvSpPr>
        <p:spPr>
          <a:xfrm>
            <a:off x="5996940" y="3063376"/>
            <a:ext cx="1203960" cy="699909"/>
          </a:xfrm>
          <a:custGeom>
            <a:avLst/>
            <a:gdLst>
              <a:gd name="connsiteX0" fmla="*/ 0 w 1203960"/>
              <a:gd name="connsiteY0" fmla="*/ 342900 h 762000"/>
              <a:gd name="connsiteX1" fmla="*/ 1203960 w 1203960"/>
              <a:gd name="connsiteY1" fmla="*/ 0 h 762000"/>
              <a:gd name="connsiteX2" fmla="*/ 1203960 w 1203960"/>
              <a:gd name="connsiteY2" fmla="*/ 762000 h 762000"/>
              <a:gd name="connsiteX3" fmla="*/ 22860 w 1203960"/>
              <a:gd name="connsiteY3" fmla="*/ 762000 h 762000"/>
              <a:gd name="connsiteX4" fmla="*/ 0 w 1203960"/>
              <a:gd name="connsiteY4" fmla="*/ 342900 h 762000"/>
              <a:gd name="connsiteX0" fmla="*/ 0 w 1203960"/>
              <a:gd name="connsiteY0" fmla="*/ 342900 h 765175"/>
              <a:gd name="connsiteX1" fmla="*/ 1203960 w 1203960"/>
              <a:gd name="connsiteY1" fmla="*/ 0 h 765175"/>
              <a:gd name="connsiteX2" fmla="*/ 1203960 w 1203960"/>
              <a:gd name="connsiteY2" fmla="*/ 762000 h 765175"/>
              <a:gd name="connsiteX3" fmla="*/ 635 w 1203960"/>
              <a:gd name="connsiteY3" fmla="*/ 765175 h 765175"/>
              <a:gd name="connsiteX4" fmla="*/ 0 w 1203960"/>
              <a:gd name="connsiteY4" fmla="*/ 342900 h 765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3960" h="765175">
                <a:moveTo>
                  <a:pt x="0" y="342900"/>
                </a:moveTo>
                <a:lnTo>
                  <a:pt x="1203960" y="0"/>
                </a:lnTo>
                <a:lnTo>
                  <a:pt x="1203960" y="762000"/>
                </a:lnTo>
                <a:lnTo>
                  <a:pt x="635" y="765175"/>
                </a:lnTo>
                <a:cubicBezTo>
                  <a:pt x="423" y="624417"/>
                  <a:pt x="212" y="483658"/>
                  <a:pt x="0" y="342900"/>
                </a:cubicBezTo>
                <a:close/>
              </a:path>
            </a:pathLst>
          </a:custGeom>
          <a:gradFill>
            <a:gsLst>
              <a:gs pos="100000">
                <a:schemeClr val="bg1">
                  <a:lumMod val="65000"/>
                </a:schemeClr>
              </a:gs>
              <a:gs pos="0">
                <a:schemeClr val="bg1">
                  <a:lumMod val="6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DB5AE7-70B5-62B4-3FC3-5373EA88FB86}"/>
              </a:ext>
            </a:extLst>
          </p:cNvPr>
          <p:cNvSpPr txBox="1"/>
          <p:nvPr/>
        </p:nvSpPr>
        <p:spPr>
          <a:xfrm>
            <a:off x="5388249" y="3028072"/>
            <a:ext cx="63064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8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교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6AB1FAA-9D76-B419-6AE8-3D21397878EA}"/>
              </a:ext>
            </a:extLst>
          </p:cNvPr>
          <p:cNvSpPr txBox="1"/>
          <p:nvPr/>
        </p:nvSpPr>
        <p:spPr>
          <a:xfrm>
            <a:off x="7512249" y="2610472"/>
            <a:ext cx="63064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18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교</a:t>
            </a:r>
          </a:p>
        </p:txBody>
      </p: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F9340487-458E-4991-C58E-2F34DE3C2384}"/>
              </a:ext>
            </a:extLst>
          </p:cNvPr>
          <p:cNvGrpSpPr/>
          <p:nvPr/>
        </p:nvGrpSpPr>
        <p:grpSpPr>
          <a:xfrm>
            <a:off x="5233872" y="4381108"/>
            <a:ext cx="3159762" cy="1454589"/>
            <a:chOff x="831849" y="5277209"/>
            <a:chExt cx="3159762" cy="1454589"/>
          </a:xfrm>
        </p:grpSpPr>
        <p:sp>
          <p:nvSpPr>
            <p:cNvPr id="44" name="자유형: 도형 43">
              <a:extLst>
                <a:ext uri="{FF2B5EF4-FFF2-40B4-BE49-F238E27FC236}">
                  <a16:creationId xmlns:a16="http://schemas.microsoft.com/office/drawing/2014/main" id="{1258ECC8-4DA0-8AD8-AA6A-39B1F1DB0317}"/>
                </a:ext>
              </a:extLst>
            </p:cNvPr>
            <p:cNvSpPr/>
            <p:nvPr/>
          </p:nvSpPr>
          <p:spPr>
            <a:xfrm>
              <a:off x="1478280" y="5291984"/>
              <a:ext cx="1851660" cy="1070716"/>
            </a:xfrm>
            <a:custGeom>
              <a:avLst/>
              <a:gdLst>
                <a:gd name="connsiteX0" fmla="*/ 22860 w 1851660"/>
                <a:gd name="connsiteY0" fmla="*/ 137160 h 1089660"/>
                <a:gd name="connsiteX1" fmla="*/ 1851660 w 1851660"/>
                <a:gd name="connsiteY1" fmla="*/ 0 h 1089660"/>
                <a:gd name="connsiteX2" fmla="*/ 1851660 w 1851660"/>
                <a:gd name="connsiteY2" fmla="*/ 1089660 h 1089660"/>
                <a:gd name="connsiteX3" fmla="*/ 0 w 1851660"/>
                <a:gd name="connsiteY3" fmla="*/ 944880 h 1089660"/>
                <a:gd name="connsiteX4" fmla="*/ 22860 w 1851660"/>
                <a:gd name="connsiteY4" fmla="*/ 137160 h 108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1660" h="1089660">
                  <a:moveTo>
                    <a:pt x="22860" y="137160"/>
                  </a:moveTo>
                  <a:lnTo>
                    <a:pt x="1851660" y="0"/>
                  </a:lnTo>
                  <a:lnTo>
                    <a:pt x="1851660" y="1089660"/>
                  </a:lnTo>
                  <a:lnTo>
                    <a:pt x="0" y="944880"/>
                  </a:lnTo>
                  <a:lnTo>
                    <a:pt x="22860" y="13716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65000"/>
                  </a:schemeClr>
                </a:gs>
                <a:gs pos="0">
                  <a:schemeClr val="bg1">
                    <a:lumMod val="65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4CDB3901-7A9F-B655-DEDA-4684D1D83B70}"/>
                </a:ext>
              </a:extLst>
            </p:cNvPr>
            <p:cNvGrpSpPr/>
            <p:nvPr/>
          </p:nvGrpSpPr>
          <p:grpSpPr>
            <a:xfrm flipH="1">
              <a:off x="1058310" y="5277209"/>
              <a:ext cx="2804510" cy="1080000"/>
              <a:chOff x="920499" y="2732129"/>
              <a:chExt cx="2804510" cy="1080000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A49F154D-75AD-45EF-7994-1640D4315ABF}"/>
                  </a:ext>
                </a:extLst>
              </p:cNvPr>
              <p:cNvSpPr/>
              <p:nvPr/>
            </p:nvSpPr>
            <p:spPr>
              <a:xfrm>
                <a:off x="920499" y="2732129"/>
                <a:ext cx="1080000" cy="1080000"/>
              </a:xfrm>
              <a:prstGeom prst="ellipse">
                <a:avLst/>
              </a:prstGeom>
              <a:solidFill>
                <a:srgbClr val="C000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20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5,246</a:t>
                </a:r>
                <a:r>
                  <a:rPr lang="ko-KR" altLang="en-US" sz="11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억 원</a:t>
                </a:r>
                <a:endPara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93868816-FB10-D951-53FC-94BF3B040449}"/>
                  </a:ext>
                </a:extLst>
              </p:cNvPr>
              <p:cNvSpPr/>
              <p:nvPr/>
            </p:nvSpPr>
            <p:spPr>
              <a:xfrm>
                <a:off x="2926231" y="2872740"/>
                <a:ext cx="798778" cy="798778"/>
              </a:xfrm>
              <a:prstGeom prst="ellipse">
                <a:avLst/>
              </a:prstGeom>
              <a:solidFill>
                <a:srgbClr val="B2B2B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14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3,839</a:t>
                </a:r>
                <a:endParaRPr lang="ko-KR" altLang="en-US" sz="1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0EFD1CD6-FC8A-08B6-7B0C-2B4D7C2910FB}"/>
                </a:ext>
              </a:extLst>
            </p:cNvPr>
            <p:cNvGrpSpPr/>
            <p:nvPr/>
          </p:nvGrpSpPr>
          <p:grpSpPr>
            <a:xfrm>
              <a:off x="831849" y="6454799"/>
              <a:ext cx="1193802" cy="276999"/>
              <a:chOff x="374649" y="4196834"/>
              <a:chExt cx="1193802" cy="276999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8E706E9-B533-8F9A-D567-4BB087ACDD50}"/>
                  </a:ext>
                </a:extLst>
              </p:cNvPr>
              <p:cNvSpPr txBox="1"/>
              <p:nvPr/>
            </p:nvSpPr>
            <p:spPr>
              <a:xfrm>
                <a:off x="374649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2020</a:t>
                </a:r>
                <a:endParaRPr lang="ko-KR" altLang="en-US" sz="1200" dirty="0"/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EF866BB3-BED0-4A7E-1ACD-E12469A408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5310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5598AC52-63B6-825B-2E97-3A62922DFFD0}"/>
                </a:ext>
              </a:extLst>
            </p:cNvPr>
            <p:cNvGrpSpPr/>
            <p:nvPr/>
          </p:nvGrpSpPr>
          <p:grpSpPr>
            <a:xfrm>
              <a:off x="2797809" y="6454799"/>
              <a:ext cx="1193802" cy="276999"/>
              <a:chOff x="374649" y="4196834"/>
              <a:chExt cx="1193802" cy="276999"/>
            </a:xfrm>
          </p:grpSpPr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BC21605-C04A-99D9-806D-990A01488E6D}"/>
                  </a:ext>
                </a:extLst>
              </p:cNvPr>
              <p:cNvSpPr txBox="1"/>
              <p:nvPr/>
            </p:nvSpPr>
            <p:spPr>
              <a:xfrm>
                <a:off x="374649" y="4196834"/>
                <a:ext cx="119380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2024</a:t>
                </a:r>
                <a:endPara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cxnSp>
            <p:nvCxnSpPr>
              <p:cNvPr id="52" name="직선 연결선 51">
                <a:extLst>
                  <a:ext uri="{FF2B5EF4-FFF2-40B4-BE49-F238E27FC236}">
                    <a16:creationId xmlns:a16="http://schemas.microsoft.com/office/drawing/2014/main" id="{64AFA151-3B3A-EDC8-9DA9-FFC0D8AF75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5310" y="4196834"/>
                <a:ext cx="792480" cy="0"/>
              </a:xfrm>
              <a:prstGeom prst="line">
                <a:avLst/>
              </a:prstGeom>
              <a:ln w="10160">
                <a:solidFill>
                  <a:srgbClr val="12177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91C7BEC8-A34D-4DD8-9675-007D6864F053}"/>
              </a:ext>
            </a:extLst>
          </p:cNvPr>
          <p:cNvSpPr txBox="1"/>
          <p:nvPr/>
        </p:nvSpPr>
        <p:spPr>
          <a:xfrm>
            <a:off x="5183413" y="3996007"/>
            <a:ext cx="3245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4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단계 두뇌한국 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21 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사업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F4D147A-489A-4EAE-AF25-9AAF86D4A91C}"/>
              </a:ext>
            </a:extLst>
          </p:cNvPr>
          <p:cNvSpPr txBox="1"/>
          <p:nvPr/>
        </p:nvSpPr>
        <p:spPr>
          <a:xfrm>
            <a:off x="1000614" y="3397645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(’23.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한국직업능력연구원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pic>
        <p:nvPicPr>
          <p:cNvPr id="60" name="그림 59" descr="그래픽, 폰트, 그래픽 디자인, 원이(가) 표시된 사진&#10;&#10;자동 생성된 설명">
            <a:extLst>
              <a:ext uri="{FF2B5EF4-FFF2-40B4-BE49-F238E27FC236}">
                <a16:creationId xmlns:a16="http://schemas.microsoft.com/office/drawing/2014/main" id="{5859ADB7-FC0F-4688-9249-31B14419380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870" y="3063376"/>
            <a:ext cx="899556" cy="454103"/>
          </a:xfrm>
          <a:prstGeom prst="rect">
            <a:avLst/>
          </a:prstGeom>
        </p:spPr>
      </p:pic>
      <p:sp>
        <p:nvSpPr>
          <p:cNvPr id="61" name="화살표: 아래쪽 60">
            <a:extLst>
              <a:ext uri="{FF2B5EF4-FFF2-40B4-BE49-F238E27FC236}">
                <a16:creationId xmlns:a16="http://schemas.microsoft.com/office/drawing/2014/main" id="{DF49F65E-BB90-4431-A5A2-95D59A10EB16}"/>
              </a:ext>
            </a:extLst>
          </p:cNvPr>
          <p:cNvSpPr/>
          <p:nvPr/>
        </p:nvSpPr>
        <p:spPr>
          <a:xfrm>
            <a:off x="3675488" y="2655207"/>
            <a:ext cx="723900" cy="331226"/>
          </a:xfrm>
          <a:prstGeom prst="downArrow">
            <a:avLst>
              <a:gd name="adj1" fmla="val 50000"/>
              <a:gd name="adj2" fmla="val 40798"/>
            </a:avLst>
          </a:prstGeom>
          <a:gradFill>
            <a:gsLst>
              <a:gs pos="100000">
                <a:srgbClr val="D03E94"/>
              </a:gs>
              <a:gs pos="0">
                <a:srgbClr val="C00899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7AE5C51-4B1B-4E93-BE08-6DF7F0FEEC5A}"/>
              </a:ext>
            </a:extLst>
          </p:cNvPr>
          <p:cNvSpPr txBox="1"/>
          <p:nvPr/>
        </p:nvSpPr>
        <p:spPr>
          <a:xfrm>
            <a:off x="969320" y="5148917"/>
            <a:ext cx="2192815" cy="921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500"/>
              </a:spcBef>
            </a:pP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첨단분야 모집단위별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입학정원기준 고시 제정</a:t>
            </a:r>
            <a:endParaRPr lang="en-US" altLang="ko-KR" sz="14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>
              <a:lnSpc>
                <a:spcPct val="120000"/>
              </a:lnSpc>
              <a:spcBef>
                <a:spcPts val="500"/>
              </a:spcBef>
            </a:pPr>
            <a:r>
              <a:rPr lang="ko-KR" altLang="en-US" sz="1400" b="1" dirty="0">
                <a:solidFill>
                  <a:srgbClr val="C00068"/>
                </a:solidFill>
                <a:ea typeface="KoPubWorld돋움체 Medium" panose="00000600000000000000" pitchFamily="2" charset="-127"/>
              </a:rPr>
              <a:t>대학 설립운영규정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개정</a:t>
            </a:r>
          </a:p>
        </p:txBody>
      </p:sp>
      <p:pic>
        <p:nvPicPr>
          <p:cNvPr id="64" name="그림 63" descr="그래픽, 폰트, 상징, 그래픽 디자인이(가) 표시된 사진&#10;&#10;자동 생성된 설명">
            <a:extLst>
              <a:ext uri="{FF2B5EF4-FFF2-40B4-BE49-F238E27FC236}">
                <a16:creationId xmlns:a16="http://schemas.microsoft.com/office/drawing/2014/main" id="{ACA50285-09CC-423C-8AD4-CDB9F447725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35" y="5082723"/>
            <a:ext cx="868978" cy="86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10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2246D-2145-5160-4C35-3FA089A78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2A1B9A2D-334C-5758-D0C1-CAF74076BC8C}"/>
              </a:ext>
            </a:extLst>
          </p:cNvPr>
          <p:cNvSpPr/>
          <p:nvPr/>
        </p:nvSpPr>
        <p:spPr>
          <a:xfrm>
            <a:off x="0" y="1557842"/>
            <a:ext cx="9144000" cy="5300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1C69F7-80F0-5750-06CF-54DCD100A733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defTabSz="914400" latinLnBrk="1">
              <a:defRPr/>
            </a:pPr>
            <a:r>
              <a:rPr lang="en-US" altLang="ko-KR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Ⅱ</a:t>
            </a:r>
            <a:endParaRPr lang="ko-KR" altLang="en-US" sz="16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EE9CBE-657F-072F-0EE7-E5950F6E1BCD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재정지원 현황 분석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1AAB3430-60ED-51AA-CEED-F091AA12D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8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FF4045B5-7CC2-E0E7-9217-F3F9AF4FB96C}"/>
              </a:ext>
            </a:extLst>
          </p:cNvPr>
          <p:cNvGrpSpPr/>
          <p:nvPr/>
        </p:nvGrpSpPr>
        <p:grpSpPr>
          <a:xfrm>
            <a:off x="920499" y="1976326"/>
            <a:ext cx="3504664" cy="383247"/>
            <a:chOff x="463299" y="2375654"/>
            <a:chExt cx="3504664" cy="383247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93BD15B-2FEB-5697-0A83-91FA97D597EE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여기어때 잘난체 고딕 TTF" pitchFamily="2" charset="-127"/>
                  <a:ea typeface="여기어때 잘난체 고딕 TTF" pitchFamily="2" charset="-127"/>
                  <a:cs typeface="KoPubWorld돋움체_Pro Bold" panose="00000800000000000000" pitchFamily="50" charset="-127"/>
                </a:rPr>
                <a:t>정부의 고등교육 지원</a:t>
              </a:r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AEFE1A64-60DC-4751-7EFC-F04BE30831CF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94EAED63-9D36-BD0C-1C32-97F1B5FF2260}"/>
              </a:ext>
            </a:extLst>
          </p:cNvPr>
          <p:cNvGrpSpPr/>
          <p:nvPr/>
        </p:nvGrpSpPr>
        <p:grpSpPr>
          <a:xfrm>
            <a:off x="4718839" y="1976326"/>
            <a:ext cx="3805623" cy="383247"/>
            <a:chOff x="463298" y="2375654"/>
            <a:chExt cx="3805623" cy="38324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12FC94D-E976-6E77-9282-7F0AE7648975}"/>
                </a:ext>
              </a:extLst>
            </p:cNvPr>
            <p:cNvSpPr txBox="1"/>
            <p:nvPr/>
          </p:nvSpPr>
          <p:spPr>
            <a:xfrm>
              <a:off x="463298" y="2420347"/>
              <a:ext cx="380562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KoPubWorld돋움체_Pro Bold" panose="00000800000000000000" pitchFamily="50" charset="-127"/>
                </a:rPr>
                <a:t>GDP </a:t>
              </a:r>
              <a:r>
                <a:rPr lang="ko-KR" altLang="en-US" sz="16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  <a:cs typeface="KoPubWorld돋움체_Pro Bold" panose="00000800000000000000" pitchFamily="50" charset="-127"/>
                </a:rPr>
                <a:t>대비 고등교육 공교육비 비율</a:t>
              </a:r>
            </a:p>
          </p:txBody>
        </p: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73708A80-F21F-85FE-40E4-4429A81DA3F6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5487C37-1FEE-5853-52DC-1A6CA61C3061}"/>
              </a:ext>
            </a:extLst>
          </p:cNvPr>
          <p:cNvCxnSpPr>
            <a:cxnSpLocks/>
          </p:cNvCxnSpPr>
          <p:nvPr/>
        </p:nvCxnSpPr>
        <p:spPr>
          <a:xfrm>
            <a:off x="337245" y="1557842"/>
            <a:ext cx="846951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2850C84A-6513-11A7-A15F-50EAA278C1E1}"/>
              </a:ext>
            </a:extLst>
          </p:cNvPr>
          <p:cNvGrpSpPr/>
          <p:nvPr/>
        </p:nvGrpSpPr>
        <p:grpSpPr>
          <a:xfrm>
            <a:off x="0" y="636465"/>
            <a:ext cx="9134076" cy="812439"/>
            <a:chOff x="4962" y="633798"/>
            <a:chExt cx="9134076" cy="81243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A6CDCAB-6288-4CCF-523F-D6CA616A223D}"/>
                </a:ext>
              </a:extLst>
            </p:cNvPr>
            <p:cNvSpPr txBox="1"/>
            <p:nvPr/>
          </p:nvSpPr>
          <p:spPr>
            <a:xfrm>
              <a:off x="4962" y="633798"/>
              <a:ext cx="9134076" cy="4247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정부의 고등교육 지원 총 규모는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E556FC-CDD6-C795-B5D3-20582D4D0E1F}"/>
                </a:ext>
              </a:extLst>
            </p:cNvPr>
            <p:cNvSpPr txBox="1"/>
            <p:nvPr/>
          </p:nvSpPr>
          <p:spPr>
            <a:xfrm>
              <a:off x="76200" y="1046127"/>
              <a:ext cx="899160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0" i="0" u="none" strike="noStrike" kern="1200" cap="none" spc="0" normalizeH="0" baseline="0" noProof="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여기어때 잘난체 고딕 TTF" pitchFamily="2" charset="-127"/>
                  <a:ea typeface="여기어때 잘난체 고딕 TTF" pitchFamily="2" charset="-127"/>
                </a:rPr>
                <a:t>최근 </a:t>
              </a:r>
              <a:r>
                <a:rPr kumimoji="0" lang="en-US" altLang="ko-KR" sz="2000" b="0" i="0" u="none" strike="noStrike" kern="1200" cap="none" spc="0" normalizeH="0" baseline="0" noProof="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여기어때 잘난체 고딕 TTF" pitchFamily="2" charset="-127"/>
                  <a:ea typeface="여기어때 잘난체 고딕 TTF" pitchFamily="2" charset="-127"/>
                </a:rPr>
                <a:t>5</a:t>
              </a:r>
              <a:r>
                <a:rPr kumimoji="0" lang="ko-KR" altLang="en-US" sz="2000" b="0" i="0" u="none" strike="noStrike" kern="1200" cap="none" spc="0" normalizeH="0" baseline="0" noProof="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여기어때 잘난체 고딕 TTF" pitchFamily="2" charset="-127"/>
                  <a:ea typeface="여기어때 잘난체 고딕 TTF" pitchFamily="2" charset="-127"/>
                </a:rPr>
                <a:t>년간 </a:t>
              </a:r>
              <a:r>
                <a:rPr kumimoji="0" lang="en-US" altLang="ko-KR" sz="2000" b="0" i="0" u="none" strike="noStrike" kern="1200" cap="none" spc="0" normalizeH="0" baseline="0" noProof="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여기어때 잘난체 고딕 TTF" pitchFamily="2" charset="-127"/>
                  <a:ea typeface="여기어때 잘난체 고딕 TTF" pitchFamily="2" charset="-127"/>
                </a:rPr>
                <a:t>13.7</a:t>
              </a:r>
              <a:r>
                <a:rPr kumimoji="0" lang="ko-KR" altLang="en-US" sz="2000" b="0" i="0" u="none" strike="noStrike" kern="1200" cap="none" spc="0" normalizeH="0" baseline="0" noProof="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여기어때 잘난체 고딕 TTF" pitchFamily="2" charset="-127"/>
                  <a:ea typeface="여기어때 잘난체 고딕 TTF" pitchFamily="2" charset="-127"/>
                </a:rPr>
                <a:t>조 원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에서 </a:t>
              </a:r>
              <a:r>
                <a:rPr lang="en-US" altLang="ko-KR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17.7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조 원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으로 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연 평균 </a:t>
              </a:r>
              <a:r>
                <a:rPr lang="en-US" altLang="ko-KR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7.4% 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지속 증가</a:t>
              </a:r>
              <a:endPara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39E0A1FD-1BC3-33C4-3040-A8BB4AB468BE}"/>
              </a:ext>
            </a:extLst>
          </p:cNvPr>
          <p:cNvGrpSpPr/>
          <p:nvPr/>
        </p:nvGrpSpPr>
        <p:grpSpPr>
          <a:xfrm>
            <a:off x="231365" y="2939190"/>
            <a:ext cx="4127125" cy="2814830"/>
            <a:chOff x="0" y="2976673"/>
            <a:chExt cx="4490496" cy="3062659"/>
          </a:xfrm>
        </p:grpSpPr>
        <p:graphicFrame>
          <p:nvGraphicFramePr>
            <p:cNvPr id="9" name="차트 8">
              <a:extLst>
                <a:ext uri="{FF2B5EF4-FFF2-40B4-BE49-F238E27FC236}">
                  <a16:creationId xmlns:a16="http://schemas.microsoft.com/office/drawing/2014/main" id="{05C36D5D-C847-0F14-B95C-BCC9BAF4B25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76351436"/>
                </p:ext>
              </p:extLst>
            </p:nvPr>
          </p:nvGraphicFramePr>
          <p:xfrm>
            <a:off x="0" y="3105982"/>
            <a:ext cx="4400028" cy="293335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D8BA917-F1C5-48C4-4FD3-C4D87F639B62}"/>
                </a:ext>
              </a:extLst>
            </p:cNvPr>
            <p:cNvSpPr/>
            <p:nvPr/>
          </p:nvSpPr>
          <p:spPr>
            <a:xfrm>
              <a:off x="15063" y="3983146"/>
              <a:ext cx="1263105" cy="870674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57150">
                <a:bevelT w="0" h="107950"/>
                <a:contourClr>
                  <a:srgbClr val="C00068"/>
                </a:contourClr>
              </a:sp3d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교육부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/>
              </a:r>
              <a:b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kumimoji="0" lang="en-US" altLang="ko-KR" sz="20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64.5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%</a:t>
              </a:r>
              <a:b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(114,532</a:t>
              </a:r>
              <a:r>
                <a:rPr kumimoji="0" lang="ko-KR" altLang="en-US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억 원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286948E3-17C6-CF29-AE88-465EFFC34D9A}"/>
                </a:ext>
              </a:extLst>
            </p:cNvPr>
            <p:cNvSpPr/>
            <p:nvPr/>
          </p:nvSpPr>
          <p:spPr>
            <a:xfrm>
              <a:off x="3177186" y="3865940"/>
              <a:ext cx="1168922" cy="1071598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57150">
                <a:bevelT w="0" h="107950"/>
                <a:contourClr>
                  <a:srgbClr val="002060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교육부 외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/>
              </a:r>
              <a:b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kumimoji="0" lang="ko-KR" altLang="en-US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정부부처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/>
              </a:r>
              <a:b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kumimoji="0" lang="en-US" altLang="ko-KR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31.3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%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/>
              </a:r>
              <a:b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(55,634</a:t>
              </a:r>
              <a:r>
                <a:rPr kumimoji="0" lang="ko-KR" altLang="en-US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억 원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AC0076BD-2092-9566-D688-7478699A8A21}"/>
                </a:ext>
              </a:extLst>
            </p:cNvPr>
            <p:cNvSpPr/>
            <p:nvPr/>
          </p:nvSpPr>
          <p:spPr>
            <a:xfrm>
              <a:off x="2205325" y="2976673"/>
              <a:ext cx="2285171" cy="368362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38100">
                <a:bevelT w="0" h="107950"/>
                <a:contourClr>
                  <a:schemeClr val="bg1">
                    <a:lumMod val="50000"/>
                  </a:schemeClr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지방정부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4.2%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7,510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억 원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EB0F63A-6F26-377C-E8DC-440BF2B2BF14}"/>
              </a:ext>
            </a:extLst>
          </p:cNvPr>
          <p:cNvSpPr txBox="1"/>
          <p:nvPr/>
        </p:nvSpPr>
        <p:spPr>
          <a:xfrm>
            <a:off x="920499" y="2290248"/>
            <a:ext cx="25383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’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22. 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고등교육 재정지원 실태조사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E8899A1-411A-3DEE-D527-FF5C050A1431}"/>
              </a:ext>
            </a:extLst>
          </p:cNvPr>
          <p:cNvSpPr txBox="1"/>
          <p:nvPr/>
        </p:nvSpPr>
        <p:spPr>
          <a:xfrm>
            <a:off x="4197645" y="2293930"/>
            <a:ext cx="199983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(’24. OECD, 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단위 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: %) </a:t>
            </a:r>
            <a:endParaRPr lang="ko-KR" altLang="en-US" sz="105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A5510671-0999-454B-9CBD-41CE0455EA93}"/>
              </a:ext>
            </a:extLst>
          </p:cNvPr>
          <p:cNvGrpSpPr/>
          <p:nvPr/>
        </p:nvGrpSpPr>
        <p:grpSpPr>
          <a:xfrm>
            <a:off x="4728887" y="4838514"/>
            <a:ext cx="4554679" cy="1036945"/>
            <a:chOff x="4840053" y="2818774"/>
            <a:chExt cx="4054964" cy="1036945"/>
          </a:xfrm>
        </p:grpSpPr>
        <p:graphicFrame>
          <p:nvGraphicFramePr>
            <p:cNvPr id="43" name="차트 42">
              <a:extLst>
                <a:ext uri="{FF2B5EF4-FFF2-40B4-BE49-F238E27FC236}">
                  <a16:creationId xmlns:a16="http://schemas.microsoft.com/office/drawing/2014/main" id="{5C503BB0-0125-4F89-92C8-FD1C25DA26F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11243923"/>
                </p:ext>
              </p:extLst>
            </p:nvPr>
          </p:nvGraphicFramePr>
          <p:xfrm>
            <a:off x="5274048" y="2818774"/>
            <a:ext cx="3620969" cy="10369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9BE542D9-8536-4500-87AB-E54948FE580C}"/>
                </a:ext>
              </a:extLst>
            </p:cNvPr>
            <p:cNvSpPr/>
            <p:nvPr/>
          </p:nvSpPr>
          <p:spPr>
            <a:xfrm>
              <a:off x="4840053" y="3224169"/>
              <a:ext cx="461984" cy="268149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C4006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합계</a:t>
              </a: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C639B9F2-D0A6-4CF2-8289-8BB219CA9E9A}"/>
              </a:ext>
            </a:extLst>
          </p:cNvPr>
          <p:cNvGrpSpPr/>
          <p:nvPr/>
        </p:nvGrpSpPr>
        <p:grpSpPr>
          <a:xfrm>
            <a:off x="4703381" y="2881794"/>
            <a:ext cx="3821081" cy="1036945"/>
            <a:chOff x="4703381" y="2818774"/>
            <a:chExt cx="4090166" cy="1036945"/>
          </a:xfrm>
        </p:grpSpPr>
        <p:graphicFrame>
          <p:nvGraphicFramePr>
            <p:cNvPr id="35" name="차트 34">
              <a:extLst>
                <a:ext uri="{FF2B5EF4-FFF2-40B4-BE49-F238E27FC236}">
                  <a16:creationId xmlns:a16="http://schemas.microsoft.com/office/drawing/2014/main" id="{03AD6B08-F94A-4136-B5F8-33517020F9EF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2866632"/>
                </p:ext>
              </p:extLst>
            </p:nvPr>
          </p:nvGraphicFramePr>
          <p:xfrm>
            <a:off x="5242561" y="2818774"/>
            <a:ext cx="3550986" cy="10369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82FAF56A-FD64-4304-AD0A-AAA8A57F317C}"/>
                </a:ext>
              </a:extLst>
            </p:cNvPr>
            <p:cNvSpPr/>
            <p:nvPr/>
          </p:nvSpPr>
          <p:spPr>
            <a:xfrm>
              <a:off x="4703381" y="3196457"/>
              <a:ext cx="555459" cy="27868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C4006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정부</a:t>
              </a: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2BC5CC3E-F8B6-4D68-B55E-E49F4983DEC7}"/>
              </a:ext>
            </a:extLst>
          </p:cNvPr>
          <p:cNvGrpSpPr/>
          <p:nvPr/>
        </p:nvGrpSpPr>
        <p:grpSpPr>
          <a:xfrm>
            <a:off x="4728887" y="3855974"/>
            <a:ext cx="3504426" cy="1036945"/>
            <a:chOff x="4706323" y="2818774"/>
            <a:chExt cx="3875905" cy="1036945"/>
          </a:xfrm>
        </p:grpSpPr>
        <p:graphicFrame>
          <p:nvGraphicFramePr>
            <p:cNvPr id="39" name="차트 38">
              <a:extLst>
                <a:ext uri="{FF2B5EF4-FFF2-40B4-BE49-F238E27FC236}">
                  <a16:creationId xmlns:a16="http://schemas.microsoft.com/office/drawing/2014/main" id="{A7028957-86A7-4439-9104-82D0955BE12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681161147"/>
                </p:ext>
              </p:extLst>
            </p:nvPr>
          </p:nvGraphicFramePr>
          <p:xfrm>
            <a:off x="5242562" y="2818774"/>
            <a:ext cx="3339666" cy="10369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D8C2CE1E-3A65-4739-A745-4FE24CE933C4}"/>
                </a:ext>
              </a:extLst>
            </p:cNvPr>
            <p:cNvSpPr/>
            <p:nvPr/>
          </p:nvSpPr>
          <p:spPr>
            <a:xfrm>
              <a:off x="4706323" y="3197902"/>
              <a:ext cx="555459" cy="27868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C4006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민간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6170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13247-DE4D-AB1A-D9E0-633738F20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 descr="혼례이(가) 표시된 사진&#10;&#10;자동 생성된 설명">
            <a:extLst>
              <a:ext uri="{FF2B5EF4-FFF2-40B4-BE49-F238E27FC236}">
                <a16:creationId xmlns:a16="http://schemas.microsoft.com/office/drawing/2014/main" id="{5754689C-3952-4A9A-B9F4-584AF89BB2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8" y="3461328"/>
            <a:ext cx="9144000" cy="3414575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F081202E-C503-46C3-A47E-96802961024F}"/>
              </a:ext>
            </a:extLst>
          </p:cNvPr>
          <p:cNvSpPr/>
          <p:nvPr/>
        </p:nvSpPr>
        <p:spPr>
          <a:xfrm>
            <a:off x="-19978" y="586222"/>
            <a:ext cx="9144000" cy="5951737"/>
          </a:xfrm>
          <a:prstGeom prst="rect">
            <a:avLst/>
          </a:prstGeom>
          <a:gradFill>
            <a:gsLst>
              <a:gs pos="67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28029CDB-032D-66F5-822F-A2C9BEB2ECA1}"/>
              </a:ext>
            </a:extLst>
          </p:cNvPr>
          <p:cNvSpPr/>
          <p:nvPr/>
        </p:nvSpPr>
        <p:spPr>
          <a:xfrm>
            <a:off x="365881" y="638175"/>
            <a:ext cx="8412480" cy="4797983"/>
          </a:xfrm>
          <a:prstGeom prst="roundRect">
            <a:avLst>
              <a:gd name="adj" fmla="val 187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graphicFrame>
        <p:nvGraphicFramePr>
          <p:cNvPr id="23" name="차트 22">
            <a:extLst>
              <a:ext uri="{FF2B5EF4-FFF2-40B4-BE49-F238E27FC236}">
                <a16:creationId xmlns:a16="http://schemas.microsoft.com/office/drawing/2014/main" id="{6EEBCB82-36CD-4A04-9ED7-EEEB805EF1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7920318"/>
              </p:ext>
            </p:extLst>
          </p:nvPr>
        </p:nvGraphicFramePr>
        <p:xfrm>
          <a:off x="4873422" y="2262325"/>
          <a:ext cx="3766253" cy="283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E9B5957-AB34-BCCF-2076-300B7575CE31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Ⅱ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5B984B-658C-43AF-A771-D95580D8F8C4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재정지원 현황 분석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0CB87A61-FEB6-3AA5-0BDD-F4C76BAD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9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D47A303A-A83E-A8BB-6E17-FCFC10BB9CE7}"/>
              </a:ext>
            </a:extLst>
          </p:cNvPr>
          <p:cNvGrpSpPr/>
          <p:nvPr/>
        </p:nvGrpSpPr>
        <p:grpSpPr>
          <a:xfrm>
            <a:off x="623837" y="920957"/>
            <a:ext cx="3890154" cy="1134658"/>
            <a:chOff x="920499" y="1976326"/>
            <a:chExt cx="3890154" cy="1293765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DD21DCB8-CED0-1B23-142E-6BDBA0C648E6}"/>
                </a:ext>
              </a:extLst>
            </p:cNvPr>
            <p:cNvGrpSpPr/>
            <p:nvPr/>
          </p:nvGrpSpPr>
          <p:grpSpPr>
            <a:xfrm>
              <a:off x="920499" y="1976326"/>
              <a:ext cx="3504664" cy="383247"/>
              <a:chOff x="463299" y="2375654"/>
              <a:chExt cx="3504664" cy="383247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EC3E084-B7E3-E15F-E5DF-35C40E80D2F7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50466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초</a:t>
                </a:r>
                <a:r>
                  <a:rPr lang="en-US" altLang="ko-KR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,</a:t>
                </a:r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중등교육과의 격차 지속</a:t>
                </a: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8F2365C5-1B62-2D97-80B0-AE701767E5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397037D-1E46-96B2-075A-899F88E5804B}"/>
                </a:ext>
              </a:extLst>
            </p:cNvPr>
            <p:cNvSpPr txBox="1"/>
            <p:nvPr/>
          </p:nvSpPr>
          <p:spPr>
            <a:xfrm>
              <a:off x="943981" y="2390274"/>
              <a:ext cx="324544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학생 </a:t>
              </a:r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1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인당 공교육비 격차 지속 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5E0DA73-2E12-54D3-ACE3-7329C208B9C2}"/>
                </a:ext>
              </a:extLst>
            </p:cNvPr>
            <p:cNvSpPr txBox="1"/>
            <p:nvPr/>
          </p:nvSpPr>
          <p:spPr>
            <a:xfrm>
              <a:off x="3338788" y="3016175"/>
              <a:ext cx="1471865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ko-KR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(’24. OECD, </a:t>
              </a:r>
              <a:r>
                <a:rPr lang="ko-KR" altLang="en-US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단위 </a:t>
              </a:r>
              <a:r>
                <a:rPr lang="en-US" altLang="ko-KR" sz="105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: $) </a:t>
              </a:r>
              <a:endPara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A8688A6-4EBB-FD41-819B-782159776BA0}"/>
              </a:ext>
            </a:extLst>
          </p:cNvPr>
          <p:cNvGrpSpPr/>
          <p:nvPr/>
        </p:nvGrpSpPr>
        <p:grpSpPr>
          <a:xfrm>
            <a:off x="4900295" y="920956"/>
            <a:ext cx="3504664" cy="383247"/>
            <a:chOff x="463299" y="2375654"/>
            <a:chExt cx="3504664" cy="38324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852E256-76AD-17EB-78D5-B047C1B8CC5F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" panose="00000500000000000000" pitchFamily="50" charset="-127"/>
                  <a:ea typeface="여기어때 잘난체 고딕" panose="00000500000000000000" pitchFamily="50" charset="-127"/>
                  <a:cs typeface="KoPubWorld돋움체_Pro Bold" panose="00000800000000000000" pitchFamily="50" charset="-127"/>
                </a:rPr>
                <a:t>높은 교육단계</a:t>
              </a:r>
              <a:r>
                <a:rPr lang="en-US" altLang="ko-KR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" panose="00000500000000000000" pitchFamily="50" charset="-127"/>
                  <a:ea typeface="여기어때 잘난체 고딕" panose="00000500000000000000" pitchFamily="50" charset="-127"/>
                  <a:cs typeface="KoPubWorld돋움체_Pro Bold" panose="00000800000000000000" pitchFamily="50" charset="-127"/>
                </a:rPr>
                <a:t>,</a:t>
              </a:r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" panose="00000500000000000000" pitchFamily="50" charset="-127"/>
                  <a:ea typeface="여기어때 잘난체 고딕" panose="00000500000000000000" pitchFamily="50" charset="-127"/>
                  <a:cs typeface="KoPubWorld돋움체_Pro Bold" panose="00000800000000000000" pitchFamily="50" charset="-127"/>
                </a:rPr>
                <a:t> 낮은 공교육비</a:t>
              </a: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6FED2D39-C83A-A72E-03EB-EE070DEC397D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889213D4-DB16-BF1D-5536-399319A49897}"/>
              </a:ext>
            </a:extLst>
          </p:cNvPr>
          <p:cNvSpPr txBox="1"/>
          <p:nvPr/>
        </p:nvSpPr>
        <p:spPr>
          <a:xfrm>
            <a:off x="4941200" y="1332891"/>
            <a:ext cx="32454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대부분 국가에서 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교육단계 높아질수록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1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인당 공교육비가 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높아지는 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것과 상이</a:t>
            </a:r>
          </a:p>
        </p:txBody>
      </p:sp>
      <p:sp>
        <p:nvSpPr>
          <p:cNvPr id="39" name="자유형: 도형 38">
            <a:extLst>
              <a:ext uri="{FF2B5EF4-FFF2-40B4-BE49-F238E27FC236}">
                <a16:creationId xmlns:a16="http://schemas.microsoft.com/office/drawing/2014/main" id="{BF4A626F-997F-C07C-557D-041FCD045EE7}"/>
              </a:ext>
            </a:extLst>
          </p:cNvPr>
          <p:cNvSpPr/>
          <p:nvPr/>
        </p:nvSpPr>
        <p:spPr>
          <a:xfrm>
            <a:off x="5282184" y="2301975"/>
            <a:ext cx="1028826" cy="693419"/>
          </a:xfrm>
          <a:custGeom>
            <a:avLst/>
            <a:gdLst>
              <a:gd name="connsiteX0" fmla="*/ 0 w 647700"/>
              <a:gd name="connsiteY0" fmla="*/ 411480 h 487680"/>
              <a:gd name="connsiteX1" fmla="*/ 320040 w 647700"/>
              <a:gd name="connsiteY1" fmla="*/ 0 h 487680"/>
              <a:gd name="connsiteX2" fmla="*/ 647700 w 647700"/>
              <a:gd name="connsiteY2" fmla="*/ 487680 h 48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487680">
                <a:moveTo>
                  <a:pt x="0" y="411480"/>
                </a:moveTo>
                <a:lnTo>
                  <a:pt x="320040" y="0"/>
                </a:lnTo>
                <a:lnTo>
                  <a:pt x="647700" y="487680"/>
                </a:lnTo>
              </a:path>
            </a:pathLst>
          </a:custGeom>
          <a:noFill/>
          <a:ln w="47625">
            <a:gradFill>
              <a:gsLst>
                <a:gs pos="0">
                  <a:srgbClr val="9C73D3">
                    <a:alpha val="0"/>
                  </a:srgbClr>
                </a:gs>
                <a:gs pos="100000">
                  <a:srgbClr val="9C73D3"/>
                </a:gs>
              </a:gsLst>
              <a:lin ang="0" scaled="0"/>
            </a:gra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FEB8259C-CE36-ED31-F819-4EDA2A90497B}"/>
              </a:ext>
            </a:extLst>
          </p:cNvPr>
          <p:cNvCxnSpPr>
            <a:cxnSpLocks/>
          </p:cNvCxnSpPr>
          <p:nvPr/>
        </p:nvCxnSpPr>
        <p:spPr>
          <a:xfrm flipV="1">
            <a:off x="7101351" y="2248137"/>
            <a:ext cx="827127" cy="1137637"/>
          </a:xfrm>
          <a:prstGeom prst="straightConnector1">
            <a:avLst/>
          </a:prstGeom>
          <a:noFill/>
          <a:ln w="47625">
            <a:gradFill>
              <a:gsLst>
                <a:gs pos="0">
                  <a:srgbClr val="9C73D3">
                    <a:alpha val="0"/>
                  </a:srgbClr>
                </a:gs>
                <a:gs pos="100000">
                  <a:srgbClr val="9C73D3"/>
                </a:gs>
              </a:gsLst>
              <a:lin ang="0" scaled="0"/>
            </a:gra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56F46438-B353-4938-871E-AFBB1AF682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0522556"/>
              </p:ext>
            </p:extLst>
          </p:nvPr>
        </p:nvGraphicFramePr>
        <p:xfrm>
          <a:off x="345143" y="1778856"/>
          <a:ext cx="4226857" cy="3337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9624B25-FB41-4AC9-B329-90AD198DEFB5}"/>
              </a:ext>
            </a:extLst>
          </p:cNvPr>
          <p:cNvSpPr txBox="1"/>
          <p:nvPr/>
        </p:nvSpPr>
        <p:spPr>
          <a:xfrm>
            <a:off x="4106436" y="2262325"/>
            <a:ext cx="4187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초등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6600CFC-0C02-4085-BAA7-0F277946DEDA}"/>
              </a:ext>
            </a:extLst>
          </p:cNvPr>
          <p:cNvSpPr txBox="1"/>
          <p:nvPr/>
        </p:nvSpPr>
        <p:spPr>
          <a:xfrm>
            <a:off x="4102558" y="3346495"/>
            <a:ext cx="4667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rgbClr val="BB9FE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중등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1E271A-B1F7-484D-B836-7FB74A04CF6E}"/>
              </a:ext>
            </a:extLst>
          </p:cNvPr>
          <p:cNvSpPr txBox="1"/>
          <p:nvPr/>
        </p:nvSpPr>
        <p:spPr>
          <a:xfrm>
            <a:off x="4105206" y="3608105"/>
            <a:ext cx="4187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고등</a:t>
            </a:r>
          </a:p>
        </p:txBody>
      </p:sp>
    </p:spTree>
    <p:extLst>
      <p:ext uri="{BB962C8B-B14F-4D97-AF65-F5344CB8AC3E}">
        <p14:creationId xmlns:p14="http://schemas.microsoft.com/office/powerpoint/2010/main" val="266556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B88E4F-D020-549E-DEAC-1ADCAA342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 descr="텍스트, 노트북, 사람, 컴퓨터이(가) 표시된 사진&#10;&#10;자동 생성된 설명">
            <a:extLst>
              <a:ext uri="{FF2B5EF4-FFF2-40B4-BE49-F238E27FC236}">
                <a16:creationId xmlns:a16="http://schemas.microsoft.com/office/drawing/2014/main" id="{5BE22FFD-7D3F-43E4-8C08-D5143A8F7F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180" b="34497"/>
          <a:stretch/>
        </p:blipFill>
        <p:spPr>
          <a:xfrm>
            <a:off x="-17053" y="2161949"/>
            <a:ext cx="9161053" cy="4716448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559548A4-BB12-4ECA-B6C3-927F37399EAB}"/>
              </a:ext>
            </a:extLst>
          </p:cNvPr>
          <p:cNvSpPr/>
          <p:nvPr/>
        </p:nvSpPr>
        <p:spPr>
          <a:xfrm>
            <a:off x="-88384" y="573472"/>
            <a:ext cx="9255998" cy="5884630"/>
          </a:xfrm>
          <a:prstGeom prst="rect">
            <a:avLst/>
          </a:prstGeom>
          <a:gradFill>
            <a:gsLst>
              <a:gs pos="68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1A494D15-3EFB-496D-967B-D66E252C8A05}"/>
              </a:ext>
            </a:extLst>
          </p:cNvPr>
          <p:cNvSpPr/>
          <p:nvPr/>
        </p:nvSpPr>
        <p:spPr>
          <a:xfrm>
            <a:off x="365881" y="638175"/>
            <a:ext cx="8412480" cy="5311542"/>
          </a:xfrm>
          <a:prstGeom prst="roundRect">
            <a:avLst>
              <a:gd name="adj" fmla="val 187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961238C8-F06B-598C-352C-4E76EFB2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10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CBE7E6E-CFD1-F972-49F1-32E3B3CC2887}"/>
              </a:ext>
            </a:extLst>
          </p:cNvPr>
          <p:cNvGrpSpPr/>
          <p:nvPr/>
        </p:nvGrpSpPr>
        <p:grpSpPr>
          <a:xfrm>
            <a:off x="848360" y="863590"/>
            <a:ext cx="3504664" cy="383247"/>
            <a:chOff x="463299" y="2375654"/>
            <a:chExt cx="3504664" cy="383247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D9C9553-B6B9-FD04-ACB9-F9CC47602638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여기어때 잘난체 고딕" panose="00000500000000000000" pitchFamily="50" charset="-127"/>
                  <a:ea typeface="여기어때 잘난체 고딕" panose="00000500000000000000"/>
                  <a:cs typeface="KoPubWorld돋움체_Pro Bold" panose="00000800000000000000" pitchFamily="50" charset="-127"/>
                </a:rPr>
                <a:t>지원 목적</a:t>
              </a: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79AF9B84-BB8C-C31B-6C4D-4D8FF88A4B12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AAD25AE-3C79-2BA8-4879-B1FFCE5E863F}"/>
              </a:ext>
            </a:extLst>
          </p:cNvPr>
          <p:cNvSpPr txBox="1"/>
          <p:nvPr/>
        </p:nvSpPr>
        <p:spPr>
          <a:xfrm>
            <a:off x="842620" y="1247554"/>
            <a:ext cx="32454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인력양성과 연구개발 지원이 대부분이며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</a:t>
            </a:r>
            <a:endParaRPr lang="ko-KR" altLang="en-US" sz="14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학자금 지원 사업의 비중이 큼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(25.8%) </a:t>
            </a:r>
            <a:endParaRPr lang="ko-KR" altLang="en-US" sz="14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8E72D87-6FB1-5E22-38AA-9B1B082864DF}"/>
              </a:ext>
            </a:extLst>
          </p:cNvPr>
          <p:cNvGrpSpPr/>
          <p:nvPr/>
        </p:nvGrpSpPr>
        <p:grpSpPr>
          <a:xfrm>
            <a:off x="5000775" y="863590"/>
            <a:ext cx="3504664" cy="383247"/>
            <a:chOff x="463299" y="2375654"/>
            <a:chExt cx="3504664" cy="38324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8250810-37AF-D8A9-F733-ACEC8BE091CD}"/>
                </a:ext>
              </a:extLst>
            </p:cNvPr>
            <p:cNvSpPr txBox="1"/>
            <p:nvPr/>
          </p:nvSpPr>
          <p:spPr>
            <a:xfrm>
              <a:off x="463299" y="2420347"/>
              <a:ext cx="350466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여기어때 잘난체 고딕" panose="00000500000000000000" pitchFamily="50" charset="-127"/>
                  <a:ea typeface="여기어때 잘난체 고딕" panose="00000500000000000000"/>
                  <a:cs typeface="KoPubWorld돋움체_Pro Bold" panose="00000800000000000000" pitchFamily="50" charset="-127"/>
                </a:rPr>
                <a:t>지원 대상</a:t>
              </a: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69B465AF-CEF4-1A0B-DB0D-32401501EB6A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71E5F8CB-C6AE-35CB-79F1-C273E9B3B466}"/>
              </a:ext>
            </a:extLst>
          </p:cNvPr>
          <p:cNvSpPr txBox="1"/>
          <p:nvPr/>
        </p:nvSpPr>
        <p:spPr>
          <a:xfrm>
            <a:off x="5000775" y="1238458"/>
            <a:ext cx="344293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사립대학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4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년제 대학</a:t>
            </a:r>
            <a:r>
              <a: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비수도권 중심 지원 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규모 기준</a:t>
            </a:r>
            <a:r>
              <a:rPr lang="en-US" altLang="ko-KR" sz="12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endParaRPr lang="ko-KR" altLang="en-US" sz="12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BEC2C643-35C5-9E3C-4F04-023834E90F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8672102"/>
              </p:ext>
            </p:extLst>
          </p:nvPr>
        </p:nvGraphicFramePr>
        <p:xfrm>
          <a:off x="813547" y="1764126"/>
          <a:ext cx="3504664" cy="3808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48134AB-6C31-E0C2-8940-BB7C06BB736B}"/>
              </a:ext>
            </a:extLst>
          </p:cNvPr>
          <p:cNvSpPr txBox="1"/>
          <p:nvPr/>
        </p:nvSpPr>
        <p:spPr>
          <a:xfrm>
            <a:off x="859306" y="1678154"/>
            <a:ext cx="1118232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단위 </a:t>
            </a:r>
            <a:r>
              <a:rPr lang="en-US" altLang="ko-KR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: %) </a:t>
            </a:r>
            <a:endParaRPr lang="ko-KR" altLang="en-US" sz="105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35C7A58D-E2D9-654D-8FE8-C32FFB43346A}"/>
              </a:ext>
            </a:extLst>
          </p:cNvPr>
          <p:cNvGrpSpPr/>
          <p:nvPr/>
        </p:nvGrpSpPr>
        <p:grpSpPr>
          <a:xfrm>
            <a:off x="4695545" y="1540135"/>
            <a:ext cx="3498229" cy="1626345"/>
            <a:chOff x="3793808" y="1752686"/>
            <a:chExt cx="3955732" cy="1894548"/>
          </a:xfrm>
        </p:grpSpPr>
        <p:graphicFrame>
          <p:nvGraphicFramePr>
            <p:cNvPr id="11" name="차트 10">
              <a:extLst>
                <a:ext uri="{FF2B5EF4-FFF2-40B4-BE49-F238E27FC236}">
                  <a16:creationId xmlns:a16="http://schemas.microsoft.com/office/drawing/2014/main" id="{B822CCC6-4E2A-5C6D-B6C4-CD120722E40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99990640"/>
                </p:ext>
              </p:extLst>
            </p:nvPr>
          </p:nvGraphicFramePr>
          <p:xfrm>
            <a:off x="3793808" y="1752686"/>
            <a:ext cx="3955732" cy="189454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37337131-E9C5-FBE8-2998-7C8F1AAF6874}"/>
                </a:ext>
              </a:extLst>
            </p:cNvPr>
            <p:cNvGrpSpPr/>
            <p:nvPr/>
          </p:nvGrpSpPr>
          <p:grpSpPr>
            <a:xfrm>
              <a:off x="4286666" y="2572050"/>
              <a:ext cx="3372710" cy="377523"/>
              <a:chOff x="4286666" y="2391700"/>
              <a:chExt cx="3372710" cy="377523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F1515AA-1915-A82F-D552-8BCE44F7B545}"/>
                  </a:ext>
                </a:extLst>
              </p:cNvPr>
              <p:cNvSpPr txBox="1"/>
              <p:nvPr/>
            </p:nvSpPr>
            <p:spPr>
              <a:xfrm>
                <a:off x="4286666" y="2391700"/>
                <a:ext cx="1108044" cy="3226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사립대학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4A48FFC-F0CA-0D5F-518B-2392D46E9C6F}"/>
                  </a:ext>
                </a:extLst>
              </p:cNvPr>
              <p:cNvSpPr txBox="1"/>
              <p:nvPr/>
            </p:nvSpPr>
            <p:spPr>
              <a:xfrm>
                <a:off x="6551333" y="2492223"/>
                <a:ext cx="1108043" cy="2770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국공립대학</a:t>
                </a:r>
              </a:p>
            </p:txBody>
          </p:sp>
        </p:grp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A3A2AE0-81E5-06BF-931D-A8D1401E1D1F}"/>
              </a:ext>
            </a:extLst>
          </p:cNvPr>
          <p:cNvGrpSpPr/>
          <p:nvPr/>
        </p:nvGrpSpPr>
        <p:grpSpPr>
          <a:xfrm>
            <a:off x="4695545" y="2911915"/>
            <a:ext cx="3634908" cy="1687780"/>
            <a:chOff x="3793808" y="1752686"/>
            <a:chExt cx="3955732" cy="1894548"/>
          </a:xfrm>
        </p:grpSpPr>
        <p:graphicFrame>
          <p:nvGraphicFramePr>
            <p:cNvPr id="46" name="차트 45">
              <a:extLst>
                <a:ext uri="{FF2B5EF4-FFF2-40B4-BE49-F238E27FC236}">
                  <a16:creationId xmlns:a16="http://schemas.microsoft.com/office/drawing/2014/main" id="{EF63D65B-4E16-D259-EAAA-103E62A56BB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75417034"/>
                </p:ext>
              </p:extLst>
            </p:nvPr>
          </p:nvGraphicFramePr>
          <p:xfrm>
            <a:off x="3793808" y="1752686"/>
            <a:ext cx="3955732" cy="189454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F8C12AC2-7D40-AB75-55DB-6AAAC07C20DC}"/>
                </a:ext>
              </a:extLst>
            </p:cNvPr>
            <p:cNvGrpSpPr/>
            <p:nvPr/>
          </p:nvGrpSpPr>
          <p:grpSpPr>
            <a:xfrm>
              <a:off x="4169632" y="2405802"/>
              <a:ext cx="3226359" cy="940993"/>
              <a:chOff x="4169632" y="2225452"/>
              <a:chExt cx="3226359" cy="940993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253E42B7-9B17-F688-9F52-7042C0171C6E}"/>
                  </a:ext>
                </a:extLst>
              </p:cNvPr>
              <p:cNvSpPr txBox="1"/>
              <p:nvPr/>
            </p:nvSpPr>
            <p:spPr>
              <a:xfrm>
                <a:off x="4169632" y="2225452"/>
                <a:ext cx="1108043" cy="310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4</a:t>
                </a:r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년제 대학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46AD5796-A379-FCBC-9FC2-FBC33A4EA0F6}"/>
                  </a:ext>
                </a:extLst>
              </p:cNvPr>
              <p:cNvSpPr txBox="1"/>
              <p:nvPr/>
            </p:nvSpPr>
            <p:spPr>
              <a:xfrm>
                <a:off x="6287948" y="2863687"/>
                <a:ext cx="1108043" cy="3027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전문대학</a:t>
                </a:r>
              </a:p>
            </p:txBody>
          </p:sp>
        </p:grp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95EA3356-23FF-4432-BEEB-0FF87F2FF096}"/>
              </a:ext>
            </a:extLst>
          </p:cNvPr>
          <p:cNvGrpSpPr/>
          <p:nvPr/>
        </p:nvGrpSpPr>
        <p:grpSpPr>
          <a:xfrm>
            <a:off x="4725687" y="4280353"/>
            <a:ext cx="3498230" cy="1734067"/>
            <a:chOff x="3793808" y="1752686"/>
            <a:chExt cx="3955732" cy="1894548"/>
          </a:xfrm>
        </p:grpSpPr>
        <p:graphicFrame>
          <p:nvGraphicFramePr>
            <p:cNvPr id="55" name="차트 54">
              <a:extLst>
                <a:ext uri="{FF2B5EF4-FFF2-40B4-BE49-F238E27FC236}">
                  <a16:creationId xmlns:a16="http://schemas.microsoft.com/office/drawing/2014/main" id="{1F0736F5-F48D-7F2D-96B8-42EEBF8E84A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420108665"/>
                </p:ext>
              </p:extLst>
            </p:nvPr>
          </p:nvGraphicFramePr>
          <p:xfrm>
            <a:off x="3793808" y="1752686"/>
            <a:ext cx="3955732" cy="189454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97770ECD-C097-9BE8-A3CA-3FC2DFADEB6E}"/>
                </a:ext>
              </a:extLst>
            </p:cNvPr>
            <p:cNvGrpSpPr/>
            <p:nvPr/>
          </p:nvGrpSpPr>
          <p:grpSpPr>
            <a:xfrm>
              <a:off x="4169631" y="2477765"/>
              <a:ext cx="3348404" cy="681529"/>
              <a:chOff x="4169631" y="2297415"/>
              <a:chExt cx="3348404" cy="681529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9E9AF413-4FDB-61FD-0333-222E20EF249A}"/>
                  </a:ext>
                </a:extLst>
              </p:cNvPr>
              <p:cNvSpPr txBox="1"/>
              <p:nvPr/>
            </p:nvSpPr>
            <p:spPr>
              <a:xfrm>
                <a:off x="4169631" y="2297415"/>
                <a:ext cx="1108043" cy="3027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비수도권</a:t>
                </a: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016AE33A-2842-358A-4346-27EC310FE455}"/>
                  </a:ext>
                </a:extLst>
              </p:cNvPr>
              <p:cNvSpPr txBox="1"/>
              <p:nvPr/>
            </p:nvSpPr>
            <p:spPr>
              <a:xfrm>
                <a:off x="6409992" y="2676186"/>
                <a:ext cx="1108043" cy="3027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2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수도권</a:t>
                </a:r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35417DE-188D-4561-8AF0-E1BD39057A99}"/>
              </a:ext>
            </a:extLst>
          </p:cNvPr>
          <p:cNvSpPr txBox="1"/>
          <p:nvPr/>
        </p:nvSpPr>
        <p:spPr>
          <a:xfrm>
            <a:off x="3924882" y="3127194"/>
            <a:ext cx="7200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인력양성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251C13B-8E59-432B-83FA-D6D244BB0F50}"/>
              </a:ext>
            </a:extLst>
          </p:cNvPr>
          <p:cNvSpPr txBox="1"/>
          <p:nvPr/>
        </p:nvSpPr>
        <p:spPr>
          <a:xfrm>
            <a:off x="3032839" y="5011536"/>
            <a:ext cx="7200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연구개발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23790E9-23D9-4BA6-BB34-891EAABE8550}"/>
              </a:ext>
            </a:extLst>
          </p:cNvPr>
          <p:cNvSpPr txBox="1"/>
          <p:nvPr/>
        </p:nvSpPr>
        <p:spPr>
          <a:xfrm>
            <a:off x="481772" y="4300744"/>
            <a:ext cx="8851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인력양성</a:t>
            </a:r>
            <a:endParaRPr lang="en-US" altLang="ko-KR" sz="1100" dirty="0">
              <a:solidFill>
                <a:schemeClr val="tx1">
                  <a:lumMod val="50000"/>
                  <a:lumOff val="50000"/>
                </a:schemeClr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및 연구개발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3D15366-CB47-4884-8B29-55D243BF87BB}"/>
              </a:ext>
            </a:extLst>
          </p:cNvPr>
          <p:cNvSpPr txBox="1"/>
          <p:nvPr/>
        </p:nvSpPr>
        <p:spPr>
          <a:xfrm>
            <a:off x="745944" y="2250872"/>
            <a:ext cx="80182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국공립대</a:t>
            </a:r>
            <a:endParaRPr lang="en-US" altLang="ko-KR" sz="1100" dirty="0">
              <a:solidFill>
                <a:schemeClr val="tx1">
                  <a:lumMod val="50000"/>
                  <a:lumOff val="50000"/>
                </a:schemeClr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경상운영비</a:t>
            </a:r>
            <a:endParaRPr lang="en-US" altLang="ko-KR" sz="1100" dirty="0">
              <a:solidFill>
                <a:schemeClr val="tx1">
                  <a:lumMod val="50000"/>
                  <a:lumOff val="50000"/>
                </a:schemeClr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지원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E4600EA-EF2F-4540-9609-480902685C99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Ⅱ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080C26A-0196-43CC-8FF8-9CDA3C110759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재정지원 현황 분석</a:t>
            </a:r>
          </a:p>
        </p:txBody>
      </p:sp>
      <p:pic>
        <p:nvPicPr>
          <p:cNvPr id="35" name="그림 34" descr="그래픽, 직사각형, 예술, 디자인이(가) 표시된 사진&#10;&#10;자동 생성된 설명">
            <a:extLst>
              <a:ext uri="{FF2B5EF4-FFF2-40B4-BE49-F238E27FC236}">
                <a16:creationId xmlns:a16="http://schemas.microsoft.com/office/drawing/2014/main" id="{BD5D2FD0-D970-4B8A-AEFE-A5E8F20F710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43" y="3361341"/>
            <a:ext cx="686671" cy="61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81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22970-6BE4-3AD4-B51A-F403EFA53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45">
            <a:extLst>
              <a:ext uri="{FF2B5EF4-FFF2-40B4-BE49-F238E27FC236}">
                <a16:creationId xmlns:a16="http://schemas.microsoft.com/office/drawing/2014/main" id="{E663CEC4-5CA1-478E-9775-3BAA43E948F1}"/>
              </a:ext>
            </a:extLst>
          </p:cNvPr>
          <p:cNvGrpSpPr/>
          <p:nvPr/>
        </p:nvGrpSpPr>
        <p:grpSpPr>
          <a:xfrm>
            <a:off x="0" y="2842389"/>
            <a:ext cx="9144000" cy="4015611"/>
            <a:chOff x="0" y="2193729"/>
            <a:chExt cx="9144000" cy="3847971"/>
          </a:xfrm>
        </p:grpSpPr>
        <p:pic>
          <p:nvPicPr>
            <p:cNvPr id="47" name="그림 46" descr="컴퓨터, 노트북, 텍스트, 실내이(가) 표시된 사진&#10;&#10;자동 생성된 설명">
              <a:extLst>
                <a:ext uri="{FF2B5EF4-FFF2-40B4-BE49-F238E27FC236}">
                  <a16:creationId xmlns:a16="http://schemas.microsoft.com/office/drawing/2014/main" id="{A665D64F-D57F-4EC3-8913-129A2FE78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1" t="40190" r="15175" b="2496"/>
            <a:stretch/>
          </p:blipFill>
          <p:spPr>
            <a:xfrm>
              <a:off x="0" y="2193729"/>
              <a:ext cx="9144000" cy="3847971"/>
            </a:xfrm>
            <a:prstGeom prst="rect">
              <a:avLst/>
            </a:prstGeom>
          </p:spPr>
        </p:pic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B8426D9E-688E-4C95-96E3-54AF574F6661}"/>
                </a:ext>
              </a:extLst>
            </p:cNvPr>
            <p:cNvSpPr/>
            <p:nvPr/>
          </p:nvSpPr>
          <p:spPr>
            <a:xfrm>
              <a:off x="0" y="2806524"/>
              <a:ext cx="9144000" cy="1987602"/>
            </a:xfrm>
            <a:prstGeom prst="rect">
              <a:avLst/>
            </a:prstGeom>
            <a:gradFill>
              <a:gsLst>
                <a:gs pos="31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1E634E4A-64C5-4639-B6BD-475839B49FD4}"/>
              </a:ext>
            </a:extLst>
          </p:cNvPr>
          <p:cNvSpPr/>
          <p:nvPr/>
        </p:nvSpPr>
        <p:spPr>
          <a:xfrm>
            <a:off x="0" y="502632"/>
            <a:ext cx="9144000" cy="6052776"/>
          </a:xfrm>
          <a:prstGeom prst="rect">
            <a:avLst/>
          </a:prstGeom>
          <a:gradFill>
            <a:gsLst>
              <a:gs pos="67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FC3B882B-30B3-40D0-8EC9-4DA37810249A}"/>
              </a:ext>
            </a:extLst>
          </p:cNvPr>
          <p:cNvSpPr/>
          <p:nvPr/>
        </p:nvSpPr>
        <p:spPr>
          <a:xfrm>
            <a:off x="0" y="3391449"/>
            <a:ext cx="9144000" cy="2074194"/>
          </a:xfrm>
          <a:prstGeom prst="rect">
            <a:avLst/>
          </a:prstGeom>
          <a:gradFill>
            <a:gsLst>
              <a:gs pos="31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E2EF6573-78BC-9B15-3A91-AAB3B10BAEEB}"/>
              </a:ext>
            </a:extLst>
          </p:cNvPr>
          <p:cNvSpPr/>
          <p:nvPr/>
        </p:nvSpPr>
        <p:spPr>
          <a:xfrm>
            <a:off x="365760" y="701713"/>
            <a:ext cx="8412480" cy="4515112"/>
          </a:xfrm>
          <a:prstGeom prst="roundRect">
            <a:avLst>
              <a:gd name="adj" fmla="val 187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D9FD8BDE-BEEE-7F23-11E2-AA797FDCF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11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CE1F0DA-0521-0E2F-53ED-EAE0E79EEC87}"/>
              </a:ext>
            </a:extLst>
          </p:cNvPr>
          <p:cNvGrpSpPr/>
          <p:nvPr/>
        </p:nvGrpSpPr>
        <p:grpSpPr>
          <a:xfrm>
            <a:off x="589280" y="922662"/>
            <a:ext cx="1590258" cy="383247"/>
            <a:chOff x="463299" y="2375654"/>
            <a:chExt cx="1590258" cy="383247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F719ECA-A5B8-BE8E-6ADE-6B2AA5D29B39}"/>
                </a:ext>
              </a:extLst>
            </p:cNvPr>
            <p:cNvSpPr txBox="1"/>
            <p:nvPr/>
          </p:nvSpPr>
          <p:spPr>
            <a:xfrm>
              <a:off x="463299" y="2420347"/>
              <a:ext cx="1590258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여기어때 잘난체 고딕" panose="00000500000000000000" pitchFamily="50" charset="-127"/>
                  <a:ea typeface="여기어때 잘난체 고딕" panose="00000500000000000000"/>
                  <a:cs typeface="KoPubWorld돋움체_Pro Bold" panose="00000800000000000000" pitchFamily="50" charset="-127"/>
                </a:rPr>
                <a:t>정부 지원 증가</a:t>
              </a: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15D5042F-1B6D-356F-2CC8-0D7F44787DCF}"/>
                </a:ext>
              </a:extLst>
            </p:cNvPr>
            <p:cNvCxnSpPr>
              <a:cxnSpLocks/>
            </p:cNvCxnSpPr>
            <p:nvPr/>
          </p:nvCxnSpPr>
          <p:spPr>
            <a:xfrm>
              <a:off x="542289" y="2375654"/>
              <a:ext cx="461010" cy="0"/>
            </a:xfrm>
            <a:prstGeom prst="line">
              <a:avLst/>
            </a:prstGeom>
            <a:ln w="25400">
              <a:solidFill>
                <a:srgbClr val="C0006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42B0A2BB-0155-8399-C8CC-B41B02C66053}"/>
              </a:ext>
            </a:extLst>
          </p:cNvPr>
          <p:cNvSpPr txBox="1"/>
          <p:nvPr/>
        </p:nvSpPr>
        <p:spPr>
          <a:xfrm>
            <a:off x="589280" y="1319193"/>
            <a:ext cx="20449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국고보조금 수입</a:t>
            </a:r>
            <a:r>
              <a: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400" b="1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증가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0BDD3B23-28E5-2821-F811-0FBF32C2CC54}"/>
              </a:ext>
            </a:extLst>
          </p:cNvPr>
          <p:cNvGrpSpPr/>
          <p:nvPr/>
        </p:nvGrpSpPr>
        <p:grpSpPr>
          <a:xfrm>
            <a:off x="586253" y="1753826"/>
            <a:ext cx="1868301" cy="1654456"/>
            <a:chOff x="848360" y="1789573"/>
            <a:chExt cx="1620957" cy="165445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1F0F1A8-D7D1-7CC3-E147-15AEEA9B6479}"/>
                </a:ext>
              </a:extLst>
            </p:cNvPr>
            <p:cNvSpPr txBox="1"/>
            <p:nvPr/>
          </p:nvSpPr>
          <p:spPr>
            <a:xfrm>
              <a:off x="848360" y="1789573"/>
              <a:ext cx="162095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사립대 국고보조금 수입</a:t>
              </a:r>
            </a:p>
          </p:txBody>
        </p:sp>
        <p:graphicFrame>
          <p:nvGraphicFramePr>
            <p:cNvPr id="37" name="차트 36">
              <a:extLst>
                <a:ext uri="{FF2B5EF4-FFF2-40B4-BE49-F238E27FC236}">
                  <a16:creationId xmlns:a16="http://schemas.microsoft.com/office/drawing/2014/main" id="{54A16EA5-8639-CA9F-806E-0B6D501265D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610698971"/>
                </p:ext>
              </p:extLst>
            </p:nvPr>
          </p:nvGraphicFramePr>
          <p:xfrm>
            <a:off x="879058" y="2051492"/>
            <a:ext cx="1559560" cy="139253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518AA394-E953-EDA6-C34D-8544B3174B67}"/>
              </a:ext>
            </a:extLst>
          </p:cNvPr>
          <p:cNvGrpSpPr/>
          <p:nvPr/>
        </p:nvGrpSpPr>
        <p:grpSpPr>
          <a:xfrm>
            <a:off x="2555238" y="922662"/>
            <a:ext cx="2278018" cy="691024"/>
            <a:chOff x="2555238" y="1013094"/>
            <a:chExt cx="2278018" cy="691024"/>
          </a:xfrm>
        </p:grpSpPr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1FDE1D74-5D1B-C7FB-C91A-554B2A33BF4B}"/>
                </a:ext>
              </a:extLst>
            </p:cNvPr>
            <p:cNvGrpSpPr/>
            <p:nvPr/>
          </p:nvGrpSpPr>
          <p:grpSpPr>
            <a:xfrm>
              <a:off x="2555239" y="1013094"/>
              <a:ext cx="2278017" cy="383247"/>
              <a:chOff x="463298" y="2375654"/>
              <a:chExt cx="2278017" cy="383247"/>
            </a:xfrm>
          </p:grpSpPr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09EAC9C1-80EE-15FC-1E73-9508B2FA35B2}"/>
                  </a:ext>
                </a:extLst>
              </p:cNvPr>
              <p:cNvSpPr txBox="1"/>
              <p:nvPr/>
            </p:nvSpPr>
            <p:spPr>
              <a:xfrm>
                <a:off x="463298" y="2420347"/>
                <a:ext cx="2278017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대학 자체 수입 감소</a:t>
                </a:r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BF7A26A7-7811-0033-F499-5E2ACD30A0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624CA6ED-0EE2-7322-130F-F3FAA8D8D3E8}"/>
                </a:ext>
              </a:extLst>
            </p:cNvPr>
            <p:cNvSpPr txBox="1"/>
            <p:nvPr/>
          </p:nvSpPr>
          <p:spPr>
            <a:xfrm>
              <a:off x="2555238" y="1396341"/>
              <a:ext cx="2016761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수강료</a:t>
              </a:r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등록금 수입 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감소</a:t>
              </a: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9DA5EECA-515B-24F2-2DA8-2AF99ED1D9D1}"/>
              </a:ext>
            </a:extLst>
          </p:cNvPr>
          <p:cNvGrpSpPr/>
          <p:nvPr/>
        </p:nvGrpSpPr>
        <p:grpSpPr>
          <a:xfrm>
            <a:off x="2488278" y="1757077"/>
            <a:ext cx="2114681" cy="3459747"/>
            <a:chOff x="781398" y="2109985"/>
            <a:chExt cx="2114681" cy="3459747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465D21C6-9DB3-90EB-FBC1-004175C11449}"/>
                </a:ext>
              </a:extLst>
            </p:cNvPr>
            <p:cNvSpPr txBox="1"/>
            <p:nvPr/>
          </p:nvSpPr>
          <p:spPr>
            <a:xfrm>
              <a:off x="781398" y="2109985"/>
              <a:ext cx="21146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국공립대 자체 수입금 중 수강료</a:t>
              </a:r>
            </a:p>
          </p:txBody>
        </p:sp>
        <p:graphicFrame>
          <p:nvGraphicFramePr>
            <p:cNvPr id="67" name="차트 66">
              <a:extLst>
                <a:ext uri="{FF2B5EF4-FFF2-40B4-BE49-F238E27FC236}">
                  <a16:creationId xmlns:a16="http://schemas.microsoft.com/office/drawing/2014/main" id="{6ADFA02F-F2C1-9924-3A90-58F10F39BED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58010114"/>
                </p:ext>
              </p:extLst>
            </p:nvPr>
          </p:nvGraphicFramePr>
          <p:xfrm>
            <a:off x="887278" y="2487282"/>
            <a:ext cx="1919364" cy="12829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68" name="차트 67">
              <a:extLst>
                <a:ext uri="{FF2B5EF4-FFF2-40B4-BE49-F238E27FC236}">
                  <a16:creationId xmlns:a16="http://schemas.microsoft.com/office/drawing/2014/main" id="{3AB15F5D-7C82-E3E1-0756-26FE2F24CC5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231483759"/>
                </p:ext>
              </p:extLst>
            </p:nvPr>
          </p:nvGraphicFramePr>
          <p:xfrm>
            <a:off x="879058" y="4183390"/>
            <a:ext cx="1986062" cy="138634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161A931-1F57-9B82-73CA-B1C429A7F180}"/>
                </a:ext>
              </a:extLst>
            </p:cNvPr>
            <p:cNvSpPr txBox="1"/>
            <p:nvPr/>
          </p:nvSpPr>
          <p:spPr>
            <a:xfrm>
              <a:off x="902781" y="3780288"/>
              <a:ext cx="175560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사립전문대학 등록금 수입</a:t>
              </a:r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85BA0037-3668-6DEC-CC17-ADA6B48F0E3B}"/>
              </a:ext>
            </a:extLst>
          </p:cNvPr>
          <p:cNvGrpSpPr/>
          <p:nvPr/>
        </p:nvGrpSpPr>
        <p:grpSpPr>
          <a:xfrm>
            <a:off x="4917440" y="922662"/>
            <a:ext cx="3637280" cy="722641"/>
            <a:chOff x="2555240" y="1013094"/>
            <a:chExt cx="3637280" cy="722641"/>
          </a:xfrm>
        </p:grpSpPr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AFBA3066-C8FE-50D8-F2BB-F229DFCD1E86}"/>
                </a:ext>
              </a:extLst>
            </p:cNvPr>
            <p:cNvGrpSpPr/>
            <p:nvPr/>
          </p:nvGrpSpPr>
          <p:grpSpPr>
            <a:xfrm>
              <a:off x="2555240" y="1013094"/>
              <a:ext cx="3637280" cy="383247"/>
              <a:chOff x="463299" y="2375654"/>
              <a:chExt cx="3637280" cy="383247"/>
            </a:xfrm>
          </p:grpSpPr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870BAFD2-6E16-176E-618C-303A5ADB3C11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363728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비수도권 수입 큰 폭 감소</a:t>
                </a:r>
              </a:p>
            </p:txBody>
          </p:sp>
          <p:cxnSp>
            <p:nvCxnSpPr>
              <p:cNvPr id="77" name="직선 연결선 76">
                <a:extLst>
                  <a:ext uri="{FF2B5EF4-FFF2-40B4-BE49-F238E27FC236}">
                    <a16:creationId xmlns:a16="http://schemas.microsoft.com/office/drawing/2014/main" id="{F26E0383-D13F-C330-B684-D049C606BE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73C294E-7583-EF49-945D-0C29867B9F96}"/>
                </a:ext>
              </a:extLst>
            </p:cNvPr>
            <p:cNvSpPr txBox="1"/>
            <p:nvPr/>
          </p:nvSpPr>
          <p:spPr>
            <a:xfrm>
              <a:off x="2555240" y="1427958"/>
              <a:ext cx="339636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광역권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, </a:t>
              </a:r>
              <a:r>
                <a:rPr lang="ko-KR" altLang="en-US" sz="1400" b="1" kern="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지방권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대학 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등록금 수입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감소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</a:t>
              </a:r>
            </a:p>
          </p:txBody>
        </p:sp>
      </p:grpSp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FB9CF937-0B3E-B56C-98BB-E84042CDEA3F}"/>
              </a:ext>
            </a:extLst>
          </p:cNvPr>
          <p:cNvCxnSpPr/>
          <p:nvPr/>
        </p:nvCxnSpPr>
        <p:spPr>
          <a:xfrm>
            <a:off x="5080443" y="2731008"/>
            <a:ext cx="323336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BA28AC54-7D2E-F9C0-F2FD-5B2F53F97BC8}"/>
              </a:ext>
            </a:extLst>
          </p:cNvPr>
          <p:cNvSpPr/>
          <p:nvPr/>
        </p:nvSpPr>
        <p:spPr>
          <a:xfrm>
            <a:off x="5638267" y="2070572"/>
            <a:ext cx="328095" cy="6604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5328D47-D12F-4140-15B1-7997CCE76610}"/>
              </a:ext>
            </a:extLst>
          </p:cNvPr>
          <p:cNvSpPr txBox="1"/>
          <p:nvPr/>
        </p:nvSpPr>
        <p:spPr>
          <a:xfrm>
            <a:off x="5399800" y="1651064"/>
            <a:ext cx="805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수도권</a:t>
            </a:r>
            <a:endParaRPr lang="en-US" altLang="ko-KR" sz="12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en-US" altLang="ko-KR" sz="12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+632</a:t>
            </a:r>
            <a:r>
              <a:rPr lang="ko-KR" altLang="en-US" sz="12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억원</a:t>
            </a: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39BFF883-A25F-3BA0-945F-AC071923320B}"/>
              </a:ext>
            </a:extLst>
          </p:cNvPr>
          <p:cNvSpPr/>
          <p:nvPr/>
        </p:nvSpPr>
        <p:spPr>
          <a:xfrm>
            <a:off x="6441050" y="2740655"/>
            <a:ext cx="328095" cy="11483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D666D1EB-41AF-DAC5-867F-3CEE5DBE6052}"/>
              </a:ext>
            </a:extLst>
          </p:cNvPr>
          <p:cNvSpPr/>
          <p:nvPr/>
        </p:nvSpPr>
        <p:spPr>
          <a:xfrm>
            <a:off x="7344287" y="2731008"/>
            <a:ext cx="328095" cy="153103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97B6ADE-C88E-8B83-A961-608B98A1FF69}"/>
              </a:ext>
            </a:extLst>
          </p:cNvPr>
          <p:cNvSpPr txBox="1"/>
          <p:nvPr/>
        </p:nvSpPr>
        <p:spPr>
          <a:xfrm>
            <a:off x="6125222" y="4254078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광역권</a:t>
            </a:r>
            <a:endParaRPr lang="en-US" altLang="ko-KR" sz="1200" b="1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en-US" altLang="ko-KR" sz="12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-1,231</a:t>
            </a:r>
            <a:r>
              <a:rPr lang="ko-KR" altLang="en-US" sz="12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억원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19AC494-FEFF-4689-3DC4-F7A140BBFABC}"/>
              </a:ext>
            </a:extLst>
          </p:cNvPr>
          <p:cNvSpPr txBox="1"/>
          <p:nvPr/>
        </p:nvSpPr>
        <p:spPr>
          <a:xfrm>
            <a:off x="7061532" y="4735104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지방권</a:t>
            </a:r>
            <a:endParaRPr lang="en-US" altLang="ko-KR" sz="1200" b="1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/>
            <a:r>
              <a:rPr lang="en-US" altLang="ko-KR" sz="12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-1,900</a:t>
            </a:r>
            <a:r>
              <a:rPr lang="ko-KR" altLang="en-US" sz="1200" b="1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억원</a:t>
            </a:r>
          </a:p>
        </p:txBody>
      </p:sp>
      <p:sp>
        <p:nvSpPr>
          <p:cNvPr id="2" name="화살표: 갈매기형 수장 1">
            <a:extLst>
              <a:ext uri="{FF2B5EF4-FFF2-40B4-BE49-F238E27FC236}">
                <a16:creationId xmlns:a16="http://schemas.microsoft.com/office/drawing/2014/main" id="{4F7B09D3-ED69-4D10-ADB9-B339150A23D8}"/>
              </a:ext>
            </a:extLst>
          </p:cNvPr>
          <p:cNvSpPr/>
          <p:nvPr/>
        </p:nvSpPr>
        <p:spPr>
          <a:xfrm rot="5400000">
            <a:off x="7090850" y="4153571"/>
            <a:ext cx="834970" cy="328095"/>
          </a:xfrm>
          <a:prstGeom prst="chevron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39" name="화살표: 갈매기형 수장 38">
            <a:extLst>
              <a:ext uri="{FF2B5EF4-FFF2-40B4-BE49-F238E27FC236}">
                <a16:creationId xmlns:a16="http://schemas.microsoft.com/office/drawing/2014/main" id="{AE042EBE-BB7F-4F5D-9AAF-6FC67EABEE2B}"/>
              </a:ext>
            </a:extLst>
          </p:cNvPr>
          <p:cNvSpPr/>
          <p:nvPr/>
        </p:nvSpPr>
        <p:spPr>
          <a:xfrm rot="5400000">
            <a:off x="6186259" y="3670795"/>
            <a:ext cx="834970" cy="328096"/>
          </a:xfrm>
          <a:prstGeom prst="chevron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F8E937E-BAAA-466B-AB2A-29C2E45BF74F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Ⅱ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A35E1CF-1071-420B-870F-FF061530D286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대학의 재정 여건 </a:t>
            </a:r>
            <a:r>
              <a:rPr lang="en-US" altLang="ko-KR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– </a:t>
            </a: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수입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0BCBF18-0842-4337-A7CF-0BF64AC8DE57}"/>
              </a:ext>
            </a:extLst>
          </p:cNvPr>
          <p:cNvSpPr txBox="1"/>
          <p:nvPr/>
        </p:nvSpPr>
        <p:spPr>
          <a:xfrm>
            <a:off x="365760" y="5550413"/>
            <a:ext cx="8412480" cy="400110"/>
          </a:xfrm>
          <a:prstGeom prst="rect">
            <a:avLst/>
          </a:prstGeom>
          <a:gradFill flip="none" rotWithShape="0">
            <a:gsLst>
              <a:gs pos="18000">
                <a:schemeClr val="bg1">
                  <a:lumMod val="95000"/>
                </a:schemeClr>
              </a:gs>
              <a:gs pos="82000">
                <a:schemeClr val="bg1">
                  <a:lumMod val="9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lvl="0" algn="ctr" defTabSz="914400" latinLnBrk="1"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“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안정적이고 다양한 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재정 수입 발굴</a:t>
            </a:r>
            <a:r>
              <a: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·</a:t>
            </a: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확대 필요</a:t>
            </a:r>
            <a:r>
              <a: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”</a:t>
            </a:r>
            <a:endParaRPr kumimoji="0" lang="ko-KR" altLang="en-US" sz="20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E6CABE29-4100-4FF6-B9FC-F2E800FFEAF1}"/>
              </a:ext>
            </a:extLst>
          </p:cNvPr>
          <p:cNvGrpSpPr/>
          <p:nvPr/>
        </p:nvGrpSpPr>
        <p:grpSpPr>
          <a:xfrm>
            <a:off x="867448" y="3877093"/>
            <a:ext cx="1392133" cy="685506"/>
            <a:chOff x="1398730" y="5322095"/>
            <a:chExt cx="2479079" cy="1040347"/>
          </a:xfrm>
        </p:grpSpPr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8836AA98-D83E-4E18-9E39-3EE507DECCF9}"/>
                </a:ext>
              </a:extLst>
            </p:cNvPr>
            <p:cNvSpPr/>
            <p:nvPr/>
          </p:nvSpPr>
          <p:spPr>
            <a:xfrm>
              <a:off x="1864995" y="5443881"/>
              <a:ext cx="1480684" cy="855728"/>
            </a:xfrm>
            <a:custGeom>
              <a:avLst/>
              <a:gdLst>
                <a:gd name="connsiteX0" fmla="*/ 22860 w 1851660"/>
                <a:gd name="connsiteY0" fmla="*/ 137160 h 1089660"/>
                <a:gd name="connsiteX1" fmla="*/ 1851660 w 1851660"/>
                <a:gd name="connsiteY1" fmla="*/ 0 h 1089660"/>
                <a:gd name="connsiteX2" fmla="*/ 1851660 w 1851660"/>
                <a:gd name="connsiteY2" fmla="*/ 1089660 h 1089660"/>
                <a:gd name="connsiteX3" fmla="*/ 0 w 1851660"/>
                <a:gd name="connsiteY3" fmla="*/ 944880 h 1089660"/>
                <a:gd name="connsiteX4" fmla="*/ 22860 w 1851660"/>
                <a:gd name="connsiteY4" fmla="*/ 137160 h 108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1660" h="1089660">
                  <a:moveTo>
                    <a:pt x="22860" y="137160"/>
                  </a:moveTo>
                  <a:lnTo>
                    <a:pt x="1851660" y="0"/>
                  </a:lnTo>
                  <a:lnTo>
                    <a:pt x="1851660" y="1089660"/>
                  </a:lnTo>
                  <a:lnTo>
                    <a:pt x="0" y="944880"/>
                  </a:lnTo>
                  <a:lnTo>
                    <a:pt x="22860" y="13716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65000"/>
                  </a:schemeClr>
                </a:gs>
                <a:gs pos="0">
                  <a:schemeClr val="bg1">
                    <a:lumMod val="65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7355BB3A-207A-4A1A-B326-40E69B0F7F49}"/>
                </a:ext>
              </a:extLst>
            </p:cNvPr>
            <p:cNvGrpSpPr/>
            <p:nvPr/>
          </p:nvGrpSpPr>
          <p:grpSpPr>
            <a:xfrm flipH="1">
              <a:off x="1398730" y="5322095"/>
              <a:ext cx="2479079" cy="1040347"/>
              <a:chOff x="905510" y="2777015"/>
              <a:chExt cx="2479079" cy="1040347"/>
            </a:xfrm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8A959026-7ECF-459F-9A84-318BFC34506F}"/>
                  </a:ext>
                </a:extLst>
              </p:cNvPr>
              <p:cNvSpPr/>
              <p:nvPr/>
            </p:nvSpPr>
            <p:spPr>
              <a:xfrm>
                <a:off x="905510" y="2777015"/>
                <a:ext cx="1080000" cy="1040347"/>
              </a:xfrm>
              <a:prstGeom prst="ellipse">
                <a:avLst/>
              </a:prstGeom>
              <a:solidFill>
                <a:srgbClr val="C000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11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18.3%</a:t>
                </a:r>
                <a:endPara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  <p:sp>
            <p:nvSpPr>
              <p:cNvPr id="86" name="타원 85">
                <a:extLst>
                  <a:ext uri="{FF2B5EF4-FFF2-40B4-BE49-F238E27FC236}">
                    <a16:creationId xmlns:a16="http://schemas.microsoft.com/office/drawing/2014/main" id="{6B2694C2-7A40-42B4-8E58-BEA446E86EDD}"/>
                  </a:ext>
                </a:extLst>
              </p:cNvPr>
              <p:cNvSpPr/>
              <p:nvPr/>
            </p:nvSpPr>
            <p:spPr>
              <a:xfrm>
                <a:off x="2617909" y="2964453"/>
                <a:ext cx="766680" cy="679792"/>
              </a:xfrm>
              <a:prstGeom prst="ellipse">
                <a:avLst/>
              </a:prstGeom>
              <a:solidFill>
                <a:srgbClr val="B2B2B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 defTabSz="914400" latinLnBrk="1"/>
                <a:r>
                  <a:rPr lang="en-US" altLang="ko-KR" sz="1100" dirty="0">
                    <a:ln w="9525"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</a:rPr>
                  <a:t>10.5%</a:t>
                </a:r>
                <a:endParaRPr lang="ko-KR" altLang="en-US" sz="11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" panose="00000500000000000000" pitchFamily="50" charset="-127"/>
                  <a:ea typeface="여기어때 잘난체 고딕" panose="00000500000000000000" pitchFamily="50" charset="-127"/>
                </a:endParaRPr>
              </a:p>
            </p:txBody>
          </p:sp>
        </p:grpSp>
      </p:grp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F273466E-8A20-49E6-BE23-FCF284B7B800}"/>
              </a:ext>
            </a:extLst>
          </p:cNvPr>
          <p:cNvCxnSpPr/>
          <p:nvPr/>
        </p:nvCxnSpPr>
        <p:spPr>
          <a:xfrm>
            <a:off x="794269" y="4610247"/>
            <a:ext cx="1504950" cy="0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004F0E6A-B54A-49DB-AAB6-F9BD6A40F0C0}"/>
              </a:ext>
            </a:extLst>
          </p:cNvPr>
          <p:cNvSpPr txBox="1"/>
          <p:nvPr/>
        </p:nvSpPr>
        <p:spPr>
          <a:xfrm flipH="1">
            <a:off x="888449" y="4620265"/>
            <a:ext cx="3885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595959"/>
                </a:solidFill>
                <a:latin typeface="+mn-ea"/>
              </a:rPr>
              <a:t>’13</a:t>
            </a:r>
            <a:endParaRPr lang="ko-KR" altLang="en-US" sz="1000" dirty="0">
              <a:solidFill>
                <a:srgbClr val="595959"/>
              </a:solidFill>
              <a:latin typeface="+mn-ea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A9AC47D-D9B5-4256-A424-C7CB0DA24E5F}"/>
              </a:ext>
            </a:extLst>
          </p:cNvPr>
          <p:cNvSpPr txBox="1"/>
          <p:nvPr/>
        </p:nvSpPr>
        <p:spPr>
          <a:xfrm flipH="1">
            <a:off x="1740335" y="4629145"/>
            <a:ext cx="3885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595959"/>
                </a:solidFill>
                <a:latin typeface="+mn-ea"/>
              </a:rPr>
              <a:t>’22</a:t>
            </a:r>
            <a:endParaRPr lang="ko-KR" altLang="en-US" sz="1000" dirty="0">
              <a:solidFill>
                <a:srgbClr val="595959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54754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ED873-B2A4-BD2A-91DD-94F5DA642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9DF26112-DCCA-40F1-8D2E-FF01AB4CC114}"/>
              </a:ext>
            </a:extLst>
          </p:cNvPr>
          <p:cNvSpPr/>
          <p:nvPr/>
        </p:nvSpPr>
        <p:spPr>
          <a:xfrm>
            <a:off x="0" y="492368"/>
            <a:ext cx="9144000" cy="63656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7008B428-DC26-46C1-B120-5EF78110F349}"/>
              </a:ext>
            </a:extLst>
          </p:cNvPr>
          <p:cNvGrpSpPr/>
          <p:nvPr/>
        </p:nvGrpSpPr>
        <p:grpSpPr>
          <a:xfrm>
            <a:off x="0" y="2934695"/>
            <a:ext cx="9144000" cy="3945892"/>
            <a:chOff x="0" y="3060559"/>
            <a:chExt cx="9144000" cy="3820027"/>
          </a:xfrm>
        </p:grpSpPr>
        <p:pic>
          <p:nvPicPr>
            <p:cNvPr id="34" name="그림 33" descr="텍스트, 사람, 의류, 실내이(가) 표시된 사진&#10;&#10;자동 생성된 설명">
              <a:extLst>
                <a:ext uri="{FF2B5EF4-FFF2-40B4-BE49-F238E27FC236}">
                  <a16:creationId xmlns:a16="http://schemas.microsoft.com/office/drawing/2014/main" id="{ECC1CBD1-395D-4F65-9443-868816C45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44611"/>
              <a:ext cx="9144000" cy="3435975"/>
            </a:xfrm>
            <a:prstGeom prst="rect">
              <a:avLst/>
            </a:prstGeom>
          </p:spPr>
        </p:pic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FA1C2164-CC60-40FC-89DA-3FB3305FB10A}"/>
                </a:ext>
              </a:extLst>
            </p:cNvPr>
            <p:cNvSpPr/>
            <p:nvPr/>
          </p:nvSpPr>
          <p:spPr>
            <a:xfrm>
              <a:off x="0" y="3060559"/>
              <a:ext cx="9144000" cy="1987602"/>
            </a:xfrm>
            <a:prstGeom prst="rect">
              <a:avLst/>
            </a:prstGeom>
            <a:gradFill>
              <a:gsLst>
                <a:gs pos="31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EDAD1CAE-C829-3AAE-E080-EB49FB77B531}"/>
              </a:ext>
            </a:extLst>
          </p:cNvPr>
          <p:cNvSpPr/>
          <p:nvPr/>
        </p:nvSpPr>
        <p:spPr>
          <a:xfrm>
            <a:off x="365760" y="792144"/>
            <a:ext cx="8412480" cy="4072846"/>
          </a:xfrm>
          <a:prstGeom prst="roundRect">
            <a:avLst>
              <a:gd name="adj" fmla="val 187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44412B4A-7932-5FBF-01A9-D10AC00A0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12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3A8EC27D-6AA6-E6A8-8EBC-F70FC13949E5}"/>
              </a:ext>
            </a:extLst>
          </p:cNvPr>
          <p:cNvGrpSpPr/>
          <p:nvPr/>
        </p:nvGrpSpPr>
        <p:grpSpPr>
          <a:xfrm>
            <a:off x="609294" y="1052974"/>
            <a:ext cx="2672080" cy="740915"/>
            <a:chOff x="848360" y="964074"/>
            <a:chExt cx="2672080" cy="740915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A71630CF-83C0-BC5D-473E-B1E855516E81}"/>
                </a:ext>
              </a:extLst>
            </p:cNvPr>
            <p:cNvGrpSpPr/>
            <p:nvPr/>
          </p:nvGrpSpPr>
          <p:grpSpPr>
            <a:xfrm>
              <a:off x="848360" y="964074"/>
              <a:ext cx="2275840" cy="383247"/>
              <a:chOff x="463299" y="2375654"/>
              <a:chExt cx="2275840" cy="383247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B149C82-A281-96A9-B88E-C11A843D79BC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227584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높은 경직성 경비 비중</a:t>
                </a: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40934DCF-B61D-DE4C-5C4A-CA20D45E0D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94A1A4C-F14A-8510-042C-CF2C54223B0E}"/>
                </a:ext>
              </a:extLst>
            </p:cNvPr>
            <p:cNvSpPr txBox="1"/>
            <p:nvPr/>
          </p:nvSpPr>
          <p:spPr>
            <a:xfrm>
              <a:off x="848360" y="1397212"/>
              <a:ext cx="267208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대학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가용 재원 감소</a:t>
              </a:r>
            </a:p>
          </p:txBody>
        </p:sp>
      </p:grpSp>
      <p:graphicFrame>
        <p:nvGraphicFramePr>
          <p:cNvPr id="3" name="차트 2">
            <a:extLst>
              <a:ext uri="{FF2B5EF4-FFF2-40B4-BE49-F238E27FC236}">
                <a16:creationId xmlns:a16="http://schemas.microsoft.com/office/drawing/2014/main" id="{EB739AA8-7AF2-2691-294A-7495828256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0552729"/>
              </p:ext>
            </p:extLst>
          </p:nvPr>
        </p:nvGraphicFramePr>
        <p:xfrm>
          <a:off x="243665" y="1832417"/>
          <a:ext cx="3366123" cy="1061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차트 15">
            <a:extLst>
              <a:ext uri="{FF2B5EF4-FFF2-40B4-BE49-F238E27FC236}">
                <a16:creationId xmlns:a16="http://schemas.microsoft.com/office/drawing/2014/main" id="{10089B08-1144-D736-E81D-D2C680CC2D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5192924"/>
              </p:ext>
            </p:extLst>
          </p:nvPr>
        </p:nvGraphicFramePr>
        <p:xfrm>
          <a:off x="284183" y="2868498"/>
          <a:ext cx="3366123" cy="1061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566226FB-62F5-A573-1D67-CC235FA671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0673251"/>
              </p:ext>
            </p:extLst>
          </p:nvPr>
        </p:nvGraphicFramePr>
        <p:xfrm>
          <a:off x="284183" y="3829660"/>
          <a:ext cx="3366123" cy="1061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BB9055DA-19C1-4834-851D-99F4D770624D}"/>
              </a:ext>
            </a:extLst>
          </p:cNvPr>
          <p:cNvSpPr/>
          <p:nvPr/>
        </p:nvSpPr>
        <p:spPr>
          <a:xfrm>
            <a:off x="674034" y="2055818"/>
            <a:ext cx="695710" cy="235075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C4006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050" ker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국공립대</a:t>
            </a:r>
            <a:endParaRPr lang="ko-KR" altLang="en-US" sz="105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A8E455EB-B402-046A-A626-366A35EF5509}"/>
              </a:ext>
            </a:extLst>
          </p:cNvPr>
          <p:cNvSpPr/>
          <p:nvPr/>
        </p:nvSpPr>
        <p:spPr>
          <a:xfrm>
            <a:off x="674034" y="2990924"/>
            <a:ext cx="695710" cy="235075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C4006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사립대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66130B3A-2CC7-B9B8-FAA3-FF67A5265970}"/>
              </a:ext>
            </a:extLst>
          </p:cNvPr>
          <p:cNvSpPr/>
          <p:nvPr/>
        </p:nvSpPr>
        <p:spPr>
          <a:xfrm>
            <a:off x="674034" y="3983492"/>
            <a:ext cx="695710" cy="235075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C4006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05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사립전문대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6D6CC4D3-54F8-4196-50DC-EDF56F407602}"/>
              </a:ext>
            </a:extLst>
          </p:cNvPr>
          <p:cNvGrpSpPr/>
          <p:nvPr/>
        </p:nvGrpSpPr>
        <p:grpSpPr>
          <a:xfrm>
            <a:off x="3114424" y="1052974"/>
            <a:ext cx="2734481" cy="927136"/>
            <a:chOff x="785959" y="964074"/>
            <a:chExt cx="2734481" cy="927136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D4B5C320-DAE5-344E-FDA8-2498F39D62C5}"/>
                </a:ext>
              </a:extLst>
            </p:cNvPr>
            <p:cNvGrpSpPr/>
            <p:nvPr/>
          </p:nvGrpSpPr>
          <p:grpSpPr>
            <a:xfrm>
              <a:off x="808168" y="964074"/>
              <a:ext cx="2275840" cy="383247"/>
              <a:chOff x="423107" y="2375654"/>
              <a:chExt cx="2275840" cy="383247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D9CFABA9-F49F-84C4-7B8F-C12126DDF90C}"/>
                  </a:ext>
                </a:extLst>
              </p:cNvPr>
              <p:cNvSpPr txBox="1"/>
              <p:nvPr/>
            </p:nvSpPr>
            <p:spPr>
              <a:xfrm>
                <a:off x="423107" y="2420347"/>
                <a:ext cx="227584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교육 투자 여건 미흡 </a:t>
                </a:r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519B10DE-DD51-2A39-641F-94502C974E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097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D6B43F7-F49C-28A0-95A7-9F941F271B30}"/>
                </a:ext>
              </a:extLst>
            </p:cNvPr>
            <p:cNvSpPr txBox="1"/>
            <p:nvPr/>
          </p:nvSpPr>
          <p:spPr>
            <a:xfrm>
              <a:off x="785959" y="1398767"/>
              <a:ext cx="2734481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실험실습비</a:t>
              </a:r>
              <a:r>
                <a:rPr lang="en-US" altLang="ko-KR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, </a:t>
              </a:r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기자재 매입비</a:t>
              </a:r>
              <a:r>
                <a:rPr lang="en-US" altLang="ko-KR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, </a:t>
              </a:r>
              <a:r>
                <a:rPr lang="ko-KR" altLang="en-US" sz="12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도서구입비 등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자산 및 부채 지출 비중 감소</a:t>
              </a:r>
              <a:endPara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</p:grpSp>
      <p:graphicFrame>
        <p:nvGraphicFramePr>
          <p:cNvPr id="47" name="차트 46">
            <a:extLst>
              <a:ext uri="{FF2B5EF4-FFF2-40B4-BE49-F238E27FC236}">
                <a16:creationId xmlns:a16="http://schemas.microsoft.com/office/drawing/2014/main" id="{9513AB37-1B97-9B92-F575-545D5FB8A8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7951329"/>
              </p:ext>
            </p:extLst>
          </p:nvPr>
        </p:nvGraphicFramePr>
        <p:xfrm>
          <a:off x="2994345" y="2216235"/>
          <a:ext cx="2560416" cy="2289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48" name="그룹 47">
            <a:extLst>
              <a:ext uri="{FF2B5EF4-FFF2-40B4-BE49-F238E27FC236}">
                <a16:creationId xmlns:a16="http://schemas.microsoft.com/office/drawing/2014/main" id="{F359DEBA-8BED-E56A-E6E5-BF0D1C098069}"/>
              </a:ext>
            </a:extLst>
          </p:cNvPr>
          <p:cNvGrpSpPr/>
          <p:nvPr/>
        </p:nvGrpSpPr>
        <p:grpSpPr>
          <a:xfrm>
            <a:off x="5912405" y="1052974"/>
            <a:ext cx="3014674" cy="940037"/>
            <a:chOff x="848360" y="964074"/>
            <a:chExt cx="3014674" cy="940037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0F3EADD9-1D57-BFA9-5189-282260DD8BE8}"/>
                </a:ext>
              </a:extLst>
            </p:cNvPr>
            <p:cNvGrpSpPr/>
            <p:nvPr/>
          </p:nvGrpSpPr>
          <p:grpSpPr>
            <a:xfrm>
              <a:off x="848360" y="964074"/>
              <a:ext cx="2275840" cy="383247"/>
              <a:chOff x="463299" y="2375654"/>
              <a:chExt cx="2275840" cy="383247"/>
            </a:xfrm>
          </p:grpSpPr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46CFC3F-C4FD-68A6-419B-87C36F537621}"/>
                  </a:ext>
                </a:extLst>
              </p:cNvPr>
              <p:cNvSpPr txBox="1"/>
              <p:nvPr/>
            </p:nvSpPr>
            <p:spPr>
              <a:xfrm>
                <a:off x="463299" y="2420347"/>
                <a:ext cx="227584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여기어때 잘난체 고딕" panose="00000500000000000000" pitchFamily="50" charset="-127"/>
                    <a:ea typeface="여기어때 잘난체 고딕" panose="00000500000000000000" pitchFamily="50" charset="-127"/>
                    <a:cs typeface="KoPubWorld돋움체_Pro Bold" panose="00000800000000000000" pitchFamily="50" charset="-127"/>
                  </a:rPr>
                  <a:t>연구 여건 열악</a:t>
                </a:r>
              </a:p>
            </p:txBody>
          </p:sp>
          <p:cxnSp>
            <p:nvCxnSpPr>
              <p:cNvPr id="52" name="직선 연결선 51">
                <a:extLst>
                  <a:ext uri="{FF2B5EF4-FFF2-40B4-BE49-F238E27FC236}">
                    <a16:creationId xmlns:a16="http://schemas.microsoft.com/office/drawing/2014/main" id="{E7811B7D-ECB3-7B32-806E-85C1C54E9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2289" y="2375654"/>
                <a:ext cx="461010" cy="0"/>
              </a:xfrm>
              <a:prstGeom prst="line">
                <a:avLst/>
              </a:prstGeom>
              <a:ln w="25400">
                <a:solidFill>
                  <a:srgbClr val="C00068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4D04DC5-F615-4509-D9B8-E5671E0B07FE}"/>
                </a:ext>
              </a:extLst>
            </p:cNvPr>
            <p:cNvSpPr txBox="1"/>
            <p:nvPr/>
          </p:nvSpPr>
          <p:spPr>
            <a:xfrm>
              <a:off x="848360" y="1380891"/>
              <a:ext cx="30146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대학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에서 연구를 수행하는 </a:t>
              </a:r>
              <a:endParaRPr lang="en-US" altLang="ko-KR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  <a:p>
              <a:r>
                <a:rPr lang="ko-KR" altLang="en-US" sz="1400" b="1" kern="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박사급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연구원 </a:t>
              </a:r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1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인당 연구개발비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부족</a:t>
              </a:r>
            </a:p>
          </p:txBody>
        </p:sp>
      </p:grpSp>
      <p:graphicFrame>
        <p:nvGraphicFramePr>
          <p:cNvPr id="53" name="차트 52">
            <a:extLst>
              <a:ext uri="{FF2B5EF4-FFF2-40B4-BE49-F238E27FC236}">
                <a16:creationId xmlns:a16="http://schemas.microsoft.com/office/drawing/2014/main" id="{91E47EB3-4074-7EBE-2A7A-9DE25463C3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8711529"/>
              </p:ext>
            </p:extLst>
          </p:nvPr>
        </p:nvGraphicFramePr>
        <p:xfrm>
          <a:off x="5817273" y="2046307"/>
          <a:ext cx="2800224" cy="2487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AFEAE6B9-3CA9-4753-A1EE-E3BDAE192813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Ⅱ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9B3B8F-F459-43F5-829A-AF273E81BD2D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대학의 재정 여건 </a:t>
            </a: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–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지출</a:t>
            </a: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459912B7-A2B2-4F85-ADDD-96C09CE3DBB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1174">
            <a:off x="4097935" y="2292016"/>
            <a:ext cx="264277" cy="89281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C157205-EA12-47EE-A624-0276F06DDB0C}"/>
              </a:ext>
            </a:extLst>
          </p:cNvPr>
          <p:cNvSpPr txBox="1"/>
          <p:nvPr/>
        </p:nvSpPr>
        <p:spPr>
          <a:xfrm>
            <a:off x="365760" y="5378963"/>
            <a:ext cx="8412480" cy="400110"/>
          </a:xfrm>
          <a:prstGeom prst="rect">
            <a:avLst/>
          </a:prstGeom>
          <a:gradFill flip="none" rotWithShape="0">
            <a:gsLst>
              <a:gs pos="18000">
                <a:schemeClr val="bg1">
                  <a:lumMod val="95000"/>
                </a:schemeClr>
              </a:gs>
              <a:gs pos="82000">
                <a:schemeClr val="bg1">
                  <a:lumMod val="9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lvl="0" algn="ctr" defTabSz="914400" latinLnBrk="1"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“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대학의 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재정 지출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에 대한 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혁신 노력 병행 </a:t>
            </a:r>
            <a:r>
              <a:rPr kumimoji="0" lang="ko-KR" altLang="en-US" sz="20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필요</a:t>
            </a:r>
            <a:r>
              <a: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A8005F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”</a:t>
            </a:r>
            <a:endParaRPr kumimoji="0" lang="ko-KR" altLang="en-US" sz="20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6289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E9C34-0E35-93E3-D044-143F7EAA2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>
            <a:extLst>
              <a:ext uri="{FF2B5EF4-FFF2-40B4-BE49-F238E27FC236}">
                <a16:creationId xmlns:a16="http://schemas.microsoft.com/office/drawing/2014/main" id="{777542DD-E19D-4022-9316-713F804D097D}"/>
              </a:ext>
            </a:extLst>
          </p:cNvPr>
          <p:cNvSpPr/>
          <p:nvPr/>
        </p:nvSpPr>
        <p:spPr>
          <a:xfrm>
            <a:off x="-59809" y="524206"/>
            <a:ext cx="9255998" cy="5933896"/>
          </a:xfrm>
          <a:prstGeom prst="rect">
            <a:avLst/>
          </a:prstGeom>
          <a:gradFill>
            <a:gsLst>
              <a:gs pos="68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pic>
        <p:nvPicPr>
          <p:cNvPr id="55" name="그림 54" descr="사람, 노트북, 실내, 의류이(가) 표시된 사진&#10;&#10;자동 생성된 설명">
            <a:extLst>
              <a:ext uri="{FF2B5EF4-FFF2-40B4-BE49-F238E27FC236}">
                <a16:creationId xmlns:a16="http://schemas.microsoft.com/office/drawing/2014/main" id="{E933A19C-AE44-43B4-9CD8-4242EC918E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99"/>
          <a:stretch/>
        </p:blipFill>
        <p:spPr>
          <a:xfrm>
            <a:off x="9525" y="3547469"/>
            <a:ext cx="9167614" cy="3310531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C6CFCBF5-1129-4221-9A0C-68C60D7D88E8}"/>
              </a:ext>
            </a:extLst>
          </p:cNvPr>
          <p:cNvSpPr/>
          <p:nvPr/>
        </p:nvSpPr>
        <p:spPr>
          <a:xfrm>
            <a:off x="-11510" y="490868"/>
            <a:ext cx="9217224" cy="6052776"/>
          </a:xfrm>
          <a:prstGeom prst="rect">
            <a:avLst/>
          </a:prstGeom>
          <a:gradFill>
            <a:gsLst>
              <a:gs pos="67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pic>
        <p:nvPicPr>
          <p:cNvPr id="57" name="그림 56" descr="스크린샷, 디자인이(가) 표시된 사진&#10;&#10;자동 생성된 설명">
            <a:extLst>
              <a:ext uri="{FF2B5EF4-FFF2-40B4-BE49-F238E27FC236}">
                <a16:creationId xmlns:a16="http://schemas.microsoft.com/office/drawing/2014/main" id="{B9BC9CEE-148C-455F-B9B4-DB17FCD0930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t="5343" r="9206" b="37516"/>
          <a:stretch/>
        </p:blipFill>
        <p:spPr>
          <a:xfrm>
            <a:off x="841829" y="2017616"/>
            <a:ext cx="7460342" cy="24413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970A64-212D-4FF2-4BB8-14F372BF0916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Ⅲ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7CDEB6-8720-F9E2-8AD1-F1F9BD0F901C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 재정지원 비전 및 </a:t>
            </a: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 전략</a:t>
            </a: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43043DE6-4927-8D0B-AE50-CEB5F9DA2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13</a:t>
            </a:fld>
            <a:endParaRPr lang="ko-KR" altLang="en-US">
              <a:solidFill>
                <a:srgbClr val="12126F"/>
              </a:solidFill>
            </a:endParaRPr>
          </a:p>
        </p:txBody>
      </p: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97140E21-119A-476B-B020-238EB073F240}"/>
              </a:ext>
            </a:extLst>
          </p:cNvPr>
          <p:cNvGrpSpPr/>
          <p:nvPr/>
        </p:nvGrpSpPr>
        <p:grpSpPr>
          <a:xfrm>
            <a:off x="1062122" y="4592968"/>
            <a:ext cx="7016682" cy="1839696"/>
            <a:chOff x="-912457" y="3743258"/>
            <a:chExt cx="7056904" cy="1839696"/>
          </a:xfrm>
        </p:grpSpPr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5D01805F-7D95-45F8-BCEC-C3AB2AF24447}"/>
                </a:ext>
              </a:extLst>
            </p:cNvPr>
            <p:cNvGrpSpPr/>
            <p:nvPr/>
          </p:nvGrpSpPr>
          <p:grpSpPr>
            <a:xfrm>
              <a:off x="1587893" y="3751453"/>
              <a:ext cx="2043244" cy="1831501"/>
              <a:chOff x="3321067" y="383637"/>
              <a:chExt cx="1524000" cy="2762743"/>
            </a:xfrm>
            <a:solidFill>
              <a:srgbClr val="3184BD"/>
            </a:solidFill>
          </p:grpSpPr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5B09EBA2-9EF7-4E47-98CE-1158A7282892}"/>
                  </a:ext>
                </a:extLst>
              </p:cNvPr>
              <p:cNvSpPr/>
              <p:nvPr/>
            </p:nvSpPr>
            <p:spPr>
              <a:xfrm>
                <a:off x="3321067" y="383637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재정지원 대상</a:t>
                </a:r>
              </a:p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질 관리</a:t>
                </a:r>
              </a:p>
            </p:txBody>
          </p:sp>
          <p:sp>
            <p:nvSpPr>
              <p:cNvPr id="53" name="사각형: 둥근 모서리 52">
                <a:extLst>
                  <a:ext uri="{FF2B5EF4-FFF2-40B4-BE49-F238E27FC236}">
                    <a16:creationId xmlns:a16="http://schemas.microsoft.com/office/drawing/2014/main" id="{7BA03189-31CF-485C-8EE1-724D0BC7322C}"/>
                  </a:ext>
                </a:extLst>
              </p:cNvPr>
              <p:cNvSpPr/>
              <p:nvPr/>
            </p:nvSpPr>
            <p:spPr>
              <a:xfrm>
                <a:off x="3321067" y="1337051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재정 배분</a:t>
                </a:r>
                <a: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/>
                </a:r>
                <a:b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</a:b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효율성 강화</a:t>
                </a:r>
              </a:p>
            </p:txBody>
          </p:sp>
          <p:sp>
            <p:nvSpPr>
              <p:cNvPr id="54" name="사각형: 둥근 모서리 53">
                <a:extLst>
                  <a:ext uri="{FF2B5EF4-FFF2-40B4-BE49-F238E27FC236}">
                    <a16:creationId xmlns:a16="http://schemas.microsoft.com/office/drawing/2014/main" id="{1D2D4E64-B7FC-4ABD-9516-CFF9A83AA1C3}"/>
                  </a:ext>
                </a:extLst>
              </p:cNvPr>
              <p:cNvSpPr/>
              <p:nvPr/>
            </p:nvSpPr>
            <p:spPr>
              <a:xfrm>
                <a:off x="3321067" y="2321238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대학 재정집행의</a:t>
                </a:r>
              </a:p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자율혁신 촉진</a:t>
                </a: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B04CC3D9-5E0A-4FD3-A71A-F134DF7E6823}"/>
                </a:ext>
              </a:extLst>
            </p:cNvPr>
            <p:cNvGrpSpPr/>
            <p:nvPr/>
          </p:nvGrpSpPr>
          <p:grpSpPr>
            <a:xfrm>
              <a:off x="4067172" y="3743258"/>
              <a:ext cx="2077275" cy="1197095"/>
              <a:chOff x="4598198" y="-638859"/>
              <a:chExt cx="999750" cy="1805769"/>
            </a:xfrm>
            <a:solidFill>
              <a:srgbClr val="126094"/>
            </a:solidFill>
          </p:grpSpPr>
          <p:sp>
            <p:nvSpPr>
              <p:cNvPr id="50" name="사각형: 둥근 모서리 49">
                <a:extLst>
                  <a:ext uri="{FF2B5EF4-FFF2-40B4-BE49-F238E27FC236}">
                    <a16:creationId xmlns:a16="http://schemas.microsoft.com/office/drawing/2014/main" id="{CDDB3FBA-261A-4896-B5CE-6151B6FA6D25}"/>
                  </a:ext>
                </a:extLst>
              </p:cNvPr>
              <p:cNvSpPr/>
              <p:nvPr/>
            </p:nvSpPr>
            <p:spPr>
              <a:xfrm>
                <a:off x="4598198" y="-638859"/>
                <a:ext cx="983371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정부차원의</a:t>
                </a:r>
              </a:p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성과 환류체계 구축</a:t>
                </a:r>
              </a:p>
            </p:txBody>
          </p:sp>
          <p:sp>
            <p:nvSpPr>
              <p:cNvPr id="51" name="사각형: 둥근 모서리 50">
                <a:extLst>
                  <a:ext uri="{FF2B5EF4-FFF2-40B4-BE49-F238E27FC236}">
                    <a16:creationId xmlns:a16="http://schemas.microsoft.com/office/drawing/2014/main" id="{6EC71DEA-8416-4D6E-A104-FF834058A73E}"/>
                  </a:ext>
                </a:extLst>
              </p:cNvPr>
              <p:cNvSpPr/>
              <p:nvPr/>
            </p:nvSpPr>
            <p:spPr>
              <a:xfrm>
                <a:off x="4598198" y="341768"/>
                <a:ext cx="99975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 err="1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지자체･대학의</a:t>
                </a:r>
                <a:endPara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성과관리 역량 강화</a:t>
                </a: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7200184B-1FCC-4A5A-A338-9E8F8885E2A3}"/>
                </a:ext>
              </a:extLst>
            </p:cNvPr>
            <p:cNvGrpSpPr/>
            <p:nvPr/>
          </p:nvGrpSpPr>
          <p:grpSpPr>
            <a:xfrm>
              <a:off x="-912457" y="3746582"/>
              <a:ext cx="2064316" cy="1836372"/>
              <a:chOff x="1456124" y="1386388"/>
              <a:chExt cx="1539717" cy="2770091"/>
            </a:xfrm>
            <a:solidFill>
              <a:srgbClr val="50AFB6"/>
            </a:solidFill>
          </p:grpSpPr>
          <p:sp>
            <p:nvSpPr>
              <p:cNvPr id="47" name="사각형: 둥근 모서리 46">
                <a:extLst>
                  <a:ext uri="{FF2B5EF4-FFF2-40B4-BE49-F238E27FC236}">
                    <a16:creationId xmlns:a16="http://schemas.microsoft.com/office/drawing/2014/main" id="{C55158CA-3690-49FE-A6BB-FAD868964FAA}"/>
                  </a:ext>
                </a:extLst>
              </p:cNvPr>
              <p:cNvSpPr/>
              <p:nvPr/>
            </p:nvSpPr>
            <p:spPr>
              <a:xfrm>
                <a:off x="1471841" y="1386388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 err="1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고특회계를</a:t>
                </a: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통한</a:t>
                </a:r>
                <a:r>
                  <a:rPr lang="en-US" altLang="ko-KR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재정 확대</a:t>
                </a:r>
              </a:p>
            </p:txBody>
          </p:sp>
          <p:sp>
            <p:nvSpPr>
              <p:cNvPr id="48" name="사각형: 둥근 모서리 47">
                <a:extLst>
                  <a:ext uri="{FF2B5EF4-FFF2-40B4-BE49-F238E27FC236}">
                    <a16:creationId xmlns:a16="http://schemas.microsoft.com/office/drawing/2014/main" id="{6F934713-1B32-4D03-87F0-1F734D502AA2}"/>
                  </a:ext>
                </a:extLst>
              </p:cNvPr>
              <p:cNvSpPr/>
              <p:nvPr/>
            </p:nvSpPr>
            <p:spPr>
              <a:xfrm>
                <a:off x="1471841" y="2362000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지자체 중심으로</a:t>
                </a:r>
                <a:endPara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대학 지원 확대</a:t>
                </a:r>
              </a:p>
            </p:txBody>
          </p:sp>
          <p:sp>
            <p:nvSpPr>
              <p:cNvPr id="49" name="사각형: 둥근 모서리 48">
                <a:extLst>
                  <a:ext uri="{FF2B5EF4-FFF2-40B4-BE49-F238E27FC236}">
                    <a16:creationId xmlns:a16="http://schemas.microsoft.com/office/drawing/2014/main" id="{6C59CAAE-022C-4479-9550-73825AE722A1}"/>
                  </a:ext>
                </a:extLst>
              </p:cNvPr>
              <p:cNvSpPr/>
              <p:nvPr/>
            </p:nvSpPr>
            <p:spPr>
              <a:xfrm>
                <a:off x="1456124" y="3331337"/>
                <a:ext cx="1524000" cy="825142"/>
              </a:xfrm>
              <a:prstGeom prst="round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" bIns="72000" rtlCol="0" anchor="ctr"/>
              <a:lstStyle/>
              <a:p>
                <a:pPr algn="ctr"/>
                <a:r>
                  <a:rPr lang="ko-KR" altLang="en-US" sz="14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대학의 수입 구조 다각화</a:t>
                </a:r>
              </a:p>
            </p:txBody>
          </p:sp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0CAE336F-F290-CC60-23A8-F6608856D0A7}"/>
              </a:ext>
            </a:extLst>
          </p:cNvPr>
          <p:cNvGrpSpPr/>
          <p:nvPr/>
        </p:nvGrpSpPr>
        <p:grpSpPr>
          <a:xfrm>
            <a:off x="476250" y="549279"/>
            <a:ext cx="8191500" cy="971975"/>
            <a:chOff x="476250" y="1388328"/>
            <a:chExt cx="8191500" cy="97197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5C70AB9-8D02-DC6C-F921-945A391D84D0}"/>
                </a:ext>
              </a:extLst>
            </p:cNvPr>
            <p:cNvSpPr txBox="1"/>
            <p:nvPr/>
          </p:nvSpPr>
          <p:spPr>
            <a:xfrm>
              <a:off x="476250" y="1898638"/>
              <a:ext cx="81915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</a:rPr>
                <a:t>“ </a:t>
              </a:r>
              <a:r>
                <a:rPr lang="ko-KR" altLang="en-US" sz="2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지속 성장 가능한 대학</a:t>
              </a:r>
              <a:r>
                <a:rPr lang="ko-KR" altLang="en-US" sz="2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</a:rPr>
                <a:t>으로 국가 경쟁력 선도 ”</a:t>
              </a: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E801E8A-80FB-E18A-B394-451A2352D75A}"/>
                </a:ext>
              </a:extLst>
            </p:cNvPr>
            <p:cNvGrpSpPr/>
            <p:nvPr/>
          </p:nvGrpSpPr>
          <p:grpSpPr>
            <a:xfrm>
              <a:off x="2682240" y="1388328"/>
              <a:ext cx="3779520" cy="381000"/>
              <a:chOff x="2682240" y="1584698"/>
              <a:chExt cx="3779520" cy="381000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84FE9D-A810-20D6-48AF-D8ACAFC8974B}"/>
                  </a:ext>
                </a:extLst>
              </p:cNvPr>
              <p:cNvSpPr txBox="1"/>
              <p:nvPr/>
            </p:nvSpPr>
            <p:spPr>
              <a:xfrm>
                <a:off x="2899270" y="1627144"/>
                <a:ext cx="334546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kern="0" dirty="0">
                    <a:ln>
                      <a:solidFill>
                        <a:prstClr val="white">
                          <a:lumMod val="50000"/>
                          <a:alpha val="0"/>
                        </a:prstClr>
                      </a:solidFill>
                    </a:ln>
                    <a:solidFill>
                      <a:srgbClr val="C00068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고등교육 재정지원 비전</a:t>
                </a:r>
              </a:p>
            </p:txBody>
          </p: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C4C8C0EA-19A0-984D-905D-B77E66DCCA0D}"/>
                  </a:ext>
                </a:extLst>
              </p:cNvPr>
              <p:cNvGrpSpPr/>
              <p:nvPr/>
            </p:nvGrpSpPr>
            <p:grpSpPr>
              <a:xfrm>
                <a:off x="2682240" y="1584698"/>
                <a:ext cx="3779520" cy="361950"/>
                <a:chOff x="2682240" y="1642636"/>
                <a:chExt cx="3779520" cy="361950"/>
              </a:xfrm>
            </p:grpSpPr>
            <p:grpSp>
              <p:nvGrpSpPr>
                <p:cNvPr id="12" name="그룹 11">
                  <a:extLst>
                    <a:ext uri="{FF2B5EF4-FFF2-40B4-BE49-F238E27FC236}">
                      <a16:creationId xmlns:a16="http://schemas.microsoft.com/office/drawing/2014/main" id="{91605321-34FE-3481-7CDD-50E80557AE35}"/>
                    </a:ext>
                  </a:extLst>
                </p:cNvPr>
                <p:cNvGrpSpPr/>
                <p:nvPr/>
              </p:nvGrpSpPr>
              <p:grpSpPr>
                <a:xfrm>
                  <a:off x="2682240" y="1642636"/>
                  <a:ext cx="3779520" cy="361950"/>
                  <a:chOff x="3524250" y="1566436"/>
                  <a:chExt cx="2095500" cy="361950"/>
                </a:xfrm>
              </p:grpSpPr>
              <p:cxnSp>
                <p:nvCxnSpPr>
                  <p:cNvPr id="17" name="직선 연결선 16">
                    <a:extLst>
                      <a:ext uri="{FF2B5EF4-FFF2-40B4-BE49-F238E27FC236}">
                        <a16:creationId xmlns:a16="http://schemas.microsoft.com/office/drawing/2014/main" id="{615AD896-947E-2D7A-558C-1B66861A0A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524250" y="1928386"/>
                    <a:ext cx="2095500" cy="0"/>
                  </a:xfrm>
                  <a:prstGeom prst="line">
                    <a:avLst/>
                  </a:prstGeom>
                  <a:ln>
                    <a:solidFill>
                      <a:srgbClr val="C00068">
                        <a:alpha val="50000"/>
                      </a:srgbClr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직선 연결선 17">
                    <a:extLst>
                      <a:ext uri="{FF2B5EF4-FFF2-40B4-BE49-F238E27FC236}">
                        <a16:creationId xmlns:a16="http://schemas.microsoft.com/office/drawing/2014/main" id="{E08960CF-4A50-45F0-55CD-4C018380EAF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524250" y="1566436"/>
                    <a:ext cx="2095500" cy="0"/>
                  </a:xfrm>
                  <a:prstGeom prst="line">
                    <a:avLst/>
                  </a:prstGeom>
                  <a:ln>
                    <a:solidFill>
                      <a:srgbClr val="C00068">
                        <a:alpha val="50000"/>
                      </a:srgbClr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3" name="그룹 12">
                  <a:extLst>
                    <a:ext uri="{FF2B5EF4-FFF2-40B4-BE49-F238E27FC236}">
                      <a16:creationId xmlns:a16="http://schemas.microsoft.com/office/drawing/2014/main" id="{B3D3B0F8-179F-75BA-7C7F-B9BE9B10AF64}"/>
                    </a:ext>
                  </a:extLst>
                </p:cNvPr>
                <p:cNvGrpSpPr/>
                <p:nvPr/>
              </p:nvGrpSpPr>
              <p:grpSpPr>
                <a:xfrm>
                  <a:off x="3093720" y="1642636"/>
                  <a:ext cx="2956560" cy="361950"/>
                  <a:chOff x="3524250" y="1566436"/>
                  <a:chExt cx="2095500" cy="361950"/>
                </a:xfrm>
              </p:grpSpPr>
              <p:cxnSp>
                <p:nvCxnSpPr>
                  <p:cNvPr id="14" name="직선 연결선 13">
                    <a:extLst>
                      <a:ext uri="{FF2B5EF4-FFF2-40B4-BE49-F238E27FC236}">
                        <a16:creationId xmlns:a16="http://schemas.microsoft.com/office/drawing/2014/main" id="{833E5C8C-6DE9-1E73-D028-2B99DEC147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524250" y="1928386"/>
                    <a:ext cx="2095500" cy="0"/>
                  </a:xfrm>
                  <a:prstGeom prst="line">
                    <a:avLst/>
                  </a:prstGeom>
                  <a:ln>
                    <a:solidFill>
                      <a:srgbClr val="C00068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직선 연결선 14">
                    <a:extLst>
                      <a:ext uri="{FF2B5EF4-FFF2-40B4-BE49-F238E27FC236}">
                        <a16:creationId xmlns:a16="http://schemas.microsoft.com/office/drawing/2014/main" id="{50913C14-1261-02BF-004B-9CE9A8B0ACF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524250" y="1566436"/>
                    <a:ext cx="2095500" cy="0"/>
                  </a:xfrm>
                  <a:prstGeom prst="line">
                    <a:avLst/>
                  </a:prstGeom>
                  <a:ln>
                    <a:solidFill>
                      <a:srgbClr val="C00068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8205B101-9B33-434E-B81B-93E1A9E34AD6}"/>
              </a:ext>
            </a:extLst>
          </p:cNvPr>
          <p:cNvCxnSpPr>
            <a:cxnSpLocks/>
          </p:cNvCxnSpPr>
          <p:nvPr/>
        </p:nvCxnSpPr>
        <p:spPr>
          <a:xfrm flipV="1">
            <a:off x="3341410" y="4476797"/>
            <a:ext cx="1" cy="2016078"/>
          </a:xfrm>
          <a:prstGeom prst="line">
            <a:avLst/>
          </a:prstGeom>
          <a:ln w="6350">
            <a:solidFill>
              <a:schemeClr val="bg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A8E6382D-9DA6-4967-9B51-A006EDCDA545}"/>
              </a:ext>
            </a:extLst>
          </p:cNvPr>
          <p:cNvCxnSpPr>
            <a:cxnSpLocks/>
          </p:cNvCxnSpPr>
          <p:nvPr/>
        </p:nvCxnSpPr>
        <p:spPr>
          <a:xfrm flipV="1">
            <a:off x="5818857" y="4443543"/>
            <a:ext cx="1" cy="2016078"/>
          </a:xfrm>
          <a:prstGeom prst="line">
            <a:avLst/>
          </a:prstGeom>
          <a:ln w="6350">
            <a:solidFill>
              <a:schemeClr val="bg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AEE9BBCE-F2FC-43AC-8A0C-FC3C9F4EC8C1}"/>
              </a:ext>
            </a:extLst>
          </p:cNvPr>
          <p:cNvSpPr txBox="1"/>
          <p:nvPr/>
        </p:nvSpPr>
        <p:spPr>
          <a:xfrm>
            <a:off x="1702971" y="3356358"/>
            <a:ext cx="1780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재정지원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/>
            </a:r>
            <a:b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</a:b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확대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9682F7E-7D78-4721-B909-9A4DB97FA0AD}"/>
              </a:ext>
            </a:extLst>
          </p:cNvPr>
          <p:cNvSpPr txBox="1"/>
          <p:nvPr/>
        </p:nvSpPr>
        <p:spPr>
          <a:xfrm>
            <a:off x="3348942" y="2796556"/>
            <a:ext cx="24461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전략적 배분 </a:t>
            </a:r>
            <a:endParaRPr lang="en-US" altLang="ko-KR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bg1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및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활용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912444C-CDF8-4EF8-9DAC-F5E9CC5D3391}"/>
              </a:ext>
            </a:extLst>
          </p:cNvPr>
          <p:cNvSpPr txBox="1"/>
          <p:nvPr/>
        </p:nvSpPr>
        <p:spPr>
          <a:xfrm>
            <a:off x="5757456" y="3429892"/>
            <a:ext cx="1780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성과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관리</a:t>
            </a:r>
            <a:r>
              <a:rPr lang="en-US" altLang="ko-KR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 </a:t>
            </a:r>
          </a:p>
          <a:p>
            <a:pPr algn="ctr"/>
            <a:r>
              <a:rPr lang="ko-KR" altLang="en-US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혁신</a:t>
            </a: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7C41B559-674C-49C9-BD88-C70B563E417F}"/>
              </a:ext>
            </a:extLst>
          </p:cNvPr>
          <p:cNvSpPr/>
          <p:nvPr/>
        </p:nvSpPr>
        <p:spPr>
          <a:xfrm>
            <a:off x="3736085" y="4065767"/>
            <a:ext cx="1671830" cy="268772"/>
          </a:xfrm>
          <a:prstGeom prst="roundRect">
            <a:avLst>
              <a:gd name="adj" fmla="val 50000"/>
            </a:avLst>
          </a:prstGeom>
          <a:solidFill>
            <a:srgbClr val="126094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ctr"/>
          <a:lstStyle/>
          <a:p>
            <a:pPr algn="ctr"/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재정지원 전략</a:t>
            </a:r>
          </a:p>
        </p:txBody>
      </p:sp>
      <p:sp>
        <p:nvSpPr>
          <p:cNvPr id="63" name="AutoShape 73">
            <a:extLst>
              <a:ext uri="{FF2B5EF4-FFF2-40B4-BE49-F238E27FC236}">
                <a16:creationId xmlns:a16="http://schemas.microsoft.com/office/drawing/2014/main" id="{8F9A4964-B808-4C4E-981D-EFDAAB2D999D}"/>
              </a:ext>
            </a:extLst>
          </p:cNvPr>
          <p:cNvSpPr>
            <a:spLocks noChangeArrowheads="1"/>
          </p:cNvSpPr>
          <p:nvPr/>
        </p:nvSpPr>
        <p:spPr bwMode="gray">
          <a:xfrm rot="16200000" flipV="1">
            <a:off x="4148946" y="422682"/>
            <a:ext cx="846109" cy="3062514"/>
          </a:xfrm>
          <a:prstGeom prst="rightArrow">
            <a:avLst>
              <a:gd name="adj1" fmla="val 71660"/>
              <a:gd name="adj2" fmla="val 49593"/>
            </a:avLst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10800000" scaled="0"/>
            <a:tileRect/>
          </a:gradFill>
          <a:ln w="9525">
            <a:gradFill flip="none" rotWithShape="1">
              <a:gsLst>
                <a:gs pos="22000">
                  <a:schemeClr val="bg1">
                    <a:lumMod val="50000"/>
                  </a:schemeClr>
                </a:gs>
                <a:gs pos="98000">
                  <a:srgbClr val="ECECEC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16" tIns="34158" rIns="68316" bIns="34158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marL="0" marR="0" lvl="0" indent="0" algn="ctr" defTabSz="9245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8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7427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845B1-6C86-8961-BBED-883B221C3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0B1E9CEF-7325-699B-E34A-BFBA7CB88B3E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5E016BF-BE52-898D-8EF6-A6E3A172EEF0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613FEECE-8442-F334-B86D-4FE48D5589DB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EAE2EF98-3DF8-24BE-C261-5D9007657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14</a:t>
            </a:fld>
            <a:endParaRPr lang="ko-KR" altLang="en-US">
              <a:solidFill>
                <a:srgbClr val="12126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5E5A40-DED1-13D1-D011-51915E959710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A8641B-41D0-85F6-ABFA-7EA10745DD34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1.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재정지원 확대</a:t>
            </a:r>
          </a:p>
        </p:txBody>
      </p:sp>
      <p:pic>
        <p:nvPicPr>
          <p:cNvPr id="32" name="그림 31" descr="레버이(가) 표시된 사진&#10;&#10;중간 신뢰도로 자동 생성된 설명">
            <a:extLst>
              <a:ext uri="{FF2B5EF4-FFF2-40B4-BE49-F238E27FC236}">
                <a16:creationId xmlns:a16="http://schemas.microsoft.com/office/drawing/2014/main" id="{53656E07-6509-44EA-2F2F-1576F31F3B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" r="19003" b="6819"/>
          <a:stretch/>
        </p:blipFill>
        <p:spPr>
          <a:xfrm>
            <a:off x="3943350" y="2815373"/>
            <a:ext cx="5194360" cy="4042627"/>
          </a:xfrm>
          <a:prstGeom prst="rect">
            <a:avLst/>
          </a:prstGeom>
        </p:spPr>
      </p:pic>
      <p:sp>
        <p:nvSpPr>
          <p:cNvPr id="43" name="사각형: 둥근 위쪽 모서리 42">
            <a:extLst>
              <a:ext uri="{FF2B5EF4-FFF2-40B4-BE49-F238E27FC236}">
                <a16:creationId xmlns:a16="http://schemas.microsoft.com/office/drawing/2014/main" id="{F42F9D33-5D48-4C7F-5A5A-A36FC68CE1ED}"/>
              </a:ext>
            </a:extLst>
          </p:cNvPr>
          <p:cNvSpPr/>
          <p:nvPr/>
        </p:nvSpPr>
        <p:spPr>
          <a:xfrm rot="5400000">
            <a:off x="-13747" y="2817088"/>
            <a:ext cx="666750" cy="6392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21772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1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CC12CEC-F880-6523-A57F-47507A1E812F}"/>
              </a:ext>
            </a:extLst>
          </p:cNvPr>
          <p:cNvSpPr txBox="1"/>
          <p:nvPr/>
        </p:nvSpPr>
        <p:spPr>
          <a:xfrm>
            <a:off x="869910" y="2803340"/>
            <a:ext cx="819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고등평생교육지원특별회계법</a:t>
            </a: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유효기간 연장 추진</a:t>
            </a:r>
          </a:p>
        </p:txBody>
      </p:sp>
      <p:sp>
        <p:nvSpPr>
          <p:cNvPr id="48" name="사각형: 둥근 위쪽 모서리 47">
            <a:extLst>
              <a:ext uri="{FF2B5EF4-FFF2-40B4-BE49-F238E27FC236}">
                <a16:creationId xmlns:a16="http://schemas.microsoft.com/office/drawing/2014/main" id="{3F8FA2B0-3CFF-DCD5-2517-198AC01313BA}"/>
              </a:ext>
            </a:extLst>
          </p:cNvPr>
          <p:cNvSpPr/>
          <p:nvPr/>
        </p:nvSpPr>
        <p:spPr>
          <a:xfrm rot="5400000">
            <a:off x="-13747" y="4415729"/>
            <a:ext cx="666750" cy="6392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21772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1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51F3142-DA5D-CBD3-9DDE-C9FFE751FA55}"/>
              </a:ext>
            </a:extLst>
          </p:cNvPr>
          <p:cNvSpPr txBox="1"/>
          <p:nvPr/>
        </p:nvSpPr>
        <p:spPr>
          <a:xfrm>
            <a:off x="869910" y="4401981"/>
            <a:ext cx="819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고등교육 핵심 정책을 뒷받침할 </a:t>
            </a:r>
          </a:p>
          <a:p>
            <a:pPr defTabSz="914400" latinLnBrk="1">
              <a:defRPr/>
            </a:pPr>
            <a:r>
              <a:rPr lang="ko-KR" altLang="en-US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타 부처 사업 발굴 및 특별회계 편성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64EF3ED-6C90-6962-5528-EDB8F2506BAA}"/>
              </a:ext>
            </a:extLst>
          </p:cNvPr>
          <p:cNvSpPr txBox="1"/>
          <p:nvPr/>
        </p:nvSpPr>
        <p:spPr>
          <a:xfrm>
            <a:off x="319628" y="1329355"/>
            <a:ext cx="819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고등교육에 대한</a:t>
            </a:r>
            <a:r>
              <a:rPr lang="en-US" altLang="ko-KR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/>
            </a:r>
            <a:br>
              <a:rPr lang="en-US" altLang="ko-KR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</a:b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국가 차원의 안정적 재정 지원</a:t>
            </a:r>
          </a:p>
        </p:txBody>
      </p:sp>
      <p:pic>
        <p:nvPicPr>
          <p:cNvPr id="52" name="그림 51" descr="그래픽, 원, 상징, 로고이(가) 표시된 사진&#10;&#10;자동 생성된 설명">
            <a:extLst>
              <a:ext uri="{FF2B5EF4-FFF2-40B4-BE49-F238E27FC236}">
                <a16:creationId xmlns:a16="http://schemas.microsoft.com/office/drawing/2014/main" id="{558081DA-C55B-6FF3-6E97-363A7E07A9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10" y="4542217"/>
            <a:ext cx="387478" cy="386278"/>
          </a:xfrm>
          <a:prstGeom prst="rect">
            <a:avLst/>
          </a:prstGeom>
        </p:spPr>
      </p:pic>
      <p:pic>
        <p:nvPicPr>
          <p:cNvPr id="54" name="그림 53" descr="직사각형, 라인, 사각형, 상징이(가) 표시된 사진&#10;&#10;자동 생성된 설명">
            <a:extLst>
              <a:ext uri="{FF2B5EF4-FFF2-40B4-BE49-F238E27FC236}">
                <a16:creationId xmlns:a16="http://schemas.microsoft.com/office/drawing/2014/main" id="{E1D13EE5-B6CC-C651-EBC5-21701F0A6A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9" y="2963604"/>
            <a:ext cx="343249" cy="316418"/>
          </a:xfrm>
          <a:prstGeom prst="rect">
            <a:avLst/>
          </a:prstGeom>
        </p:spPr>
      </p:pic>
      <p:sp>
        <p:nvSpPr>
          <p:cNvPr id="55" name="직사각형 54">
            <a:extLst>
              <a:ext uri="{FF2B5EF4-FFF2-40B4-BE49-F238E27FC236}">
                <a16:creationId xmlns:a16="http://schemas.microsoft.com/office/drawing/2014/main" id="{791850A0-AF22-C709-B0A1-DD9FE2EF74CB}"/>
              </a:ext>
            </a:extLst>
          </p:cNvPr>
          <p:cNvSpPr/>
          <p:nvPr/>
        </p:nvSpPr>
        <p:spPr>
          <a:xfrm>
            <a:off x="0" y="1320332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DC2333-8E28-4FFC-8842-BE5843C03017}"/>
              </a:ext>
            </a:extLst>
          </p:cNvPr>
          <p:cNvSpPr txBox="1"/>
          <p:nvPr/>
        </p:nvSpPr>
        <p:spPr>
          <a:xfrm>
            <a:off x="1074509" y="3616442"/>
            <a:ext cx="72160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특별회계법 유효기간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2025.12.31.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까지로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연장 필요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특별회계 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설치 목적 및 세출 범위 명확화 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추진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007E1C0-F28C-4ED8-BA5B-D64D01AA9603}"/>
              </a:ext>
            </a:extLst>
          </p:cNvPr>
          <p:cNvSpPr txBox="1"/>
          <p:nvPr/>
        </p:nvSpPr>
        <p:spPr>
          <a:xfrm>
            <a:off x="1074510" y="5183455"/>
            <a:ext cx="721604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지역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 연계를 통한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고등교육 지원 사업 지속 발굴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4774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83686-CBDB-B493-6572-E6E45ACF9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8864123A-3AD9-A130-453E-8FF19BB35A4F}"/>
              </a:ext>
            </a:extLst>
          </p:cNvPr>
          <p:cNvGrpSpPr/>
          <p:nvPr/>
        </p:nvGrpSpPr>
        <p:grpSpPr>
          <a:xfrm>
            <a:off x="-1" y="-4878"/>
            <a:ext cx="9144001" cy="6862878"/>
            <a:chOff x="-1" y="-4878"/>
            <a:chExt cx="9144001" cy="6862878"/>
          </a:xfrm>
        </p:grpSpPr>
        <p:pic>
          <p:nvPicPr>
            <p:cNvPr id="7" name="그림 6" descr="사람, 손가락, 실내, 손톱이(가) 표시된 사진&#10;&#10;자동 생성된 설명">
              <a:extLst>
                <a:ext uri="{FF2B5EF4-FFF2-40B4-BE49-F238E27FC236}">
                  <a16:creationId xmlns:a16="http://schemas.microsoft.com/office/drawing/2014/main" id="{794B06D0-EEC7-E1B3-FF2B-FE1C11D10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300"/>
                      </a14:imgEffect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24" t="2896"/>
            <a:stretch/>
          </p:blipFill>
          <p:spPr>
            <a:xfrm flipH="1">
              <a:off x="0" y="-4878"/>
              <a:ext cx="9144000" cy="6862877"/>
            </a:xfrm>
            <a:prstGeom prst="rect">
              <a:avLst/>
            </a:prstGeom>
          </p:spPr>
        </p:pic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DC1F1B2-F841-820B-0C26-FAD4634BA473}"/>
                </a:ext>
              </a:extLst>
            </p:cNvPr>
            <p:cNvSpPr/>
            <p:nvPr/>
          </p:nvSpPr>
          <p:spPr>
            <a:xfrm flipH="1">
              <a:off x="-1" y="413407"/>
              <a:ext cx="9144000" cy="6444593"/>
            </a:xfrm>
            <a:prstGeom prst="rect">
              <a:avLst/>
            </a:prstGeom>
            <a:gradFill>
              <a:gsLst>
                <a:gs pos="81000">
                  <a:schemeClr val="bg1">
                    <a:lumMod val="95000"/>
                    <a:alpha val="0"/>
                  </a:schemeClr>
                </a:gs>
                <a:gs pos="26000">
                  <a:schemeClr val="bg1">
                    <a:lumMod val="95000"/>
                    <a:alpha val="8000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3B189A7F-A24D-4B4A-00D4-8009701D2EEC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D2832016-536C-5351-ECF5-4D4AF2CCB620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E856C5A6-1231-C0B7-3C25-E640925D5BBA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115133C7-4489-E0E1-0B52-9C18D1C74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15</a:t>
            </a:fld>
            <a:endParaRPr lang="ko-KR" altLang="en-US">
              <a:solidFill>
                <a:srgbClr val="12126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ADAD53-243E-D168-5803-50D2DE5231A7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8F436F-C222-A6B9-46B1-44443157BF2C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1.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재정지원 확대</a:t>
            </a:r>
          </a:p>
        </p:txBody>
      </p:sp>
      <p:sp>
        <p:nvSpPr>
          <p:cNvPr id="43" name="사각형: 둥근 위쪽 모서리 42">
            <a:extLst>
              <a:ext uri="{FF2B5EF4-FFF2-40B4-BE49-F238E27FC236}">
                <a16:creationId xmlns:a16="http://schemas.microsoft.com/office/drawing/2014/main" id="{D06E835D-8C29-CABC-6381-53FBA15F7D5C}"/>
              </a:ext>
            </a:extLst>
          </p:cNvPr>
          <p:cNvSpPr/>
          <p:nvPr/>
        </p:nvSpPr>
        <p:spPr>
          <a:xfrm rot="5400000">
            <a:off x="-13747" y="2585799"/>
            <a:ext cx="666750" cy="6392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21772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1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ED298D0-3D12-BAE9-5222-C10284A793C2}"/>
              </a:ext>
            </a:extLst>
          </p:cNvPr>
          <p:cNvSpPr txBox="1"/>
          <p:nvPr/>
        </p:nvSpPr>
        <p:spPr>
          <a:xfrm>
            <a:off x="869910" y="2572051"/>
            <a:ext cx="819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지역과 대학의 동반 성장을 도모하는 </a:t>
            </a: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RISE </a:t>
            </a:r>
            <a:r>
              <a:rPr lang="ko-KR" altLang="en-US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체계 전면 도입</a:t>
            </a:r>
          </a:p>
        </p:txBody>
      </p:sp>
      <p:sp>
        <p:nvSpPr>
          <p:cNvPr id="48" name="사각형: 둥근 위쪽 모서리 47">
            <a:extLst>
              <a:ext uri="{FF2B5EF4-FFF2-40B4-BE49-F238E27FC236}">
                <a16:creationId xmlns:a16="http://schemas.microsoft.com/office/drawing/2014/main" id="{90759669-9C5C-2857-DD8C-2FF7AF5CB506}"/>
              </a:ext>
            </a:extLst>
          </p:cNvPr>
          <p:cNvSpPr/>
          <p:nvPr/>
        </p:nvSpPr>
        <p:spPr>
          <a:xfrm rot="5400000">
            <a:off x="-13747" y="4449374"/>
            <a:ext cx="666750" cy="6392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21772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1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2AD8699-DF3F-2D25-7396-4FCAEFD7BE67}"/>
              </a:ext>
            </a:extLst>
          </p:cNvPr>
          <p:cNvSpPr txBox="1"/>
          <p:nvPr/>
        </p:nvSpPr>
        <p:spPr>
          <a:xfrm>
            <a:off x="869910" y="4435626"/>
            <a:ext cx="819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지역 </a:t>
            </a:r>
            <a:r>
              <a:rPr lang="ko-KR" altLang="en-US" sz="2000" dirty="0" err="1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책무성</a:t>
            </a: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 강화를 위해</a:t>
            </a: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지자체 재정지원 확대 유도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ECE242-F561-D082-E3DE-AB4E7C61152F}"/>
              </a:ext>
            </a:extLst>
          </p:cNvPr>
          <p:cNvSpPr txBox="1"/>
          <p:nvPr/>
        </p:nvSpPr>
        <p:spPr>
          <a:xfrm>
            <a:off x="387258" y="1257565"/>
            <a:ext cx="819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지자체 중심의 대학 지원 확대</a:t>
            </a:r>
          </a:p>
        </p:txBody>
      </p:sp>
      <p:pic>
        <p:nvPicPr>
          <p:cNvPr id="11" name="그림 10" descr="폰트, 그래픽, 디자인, 레드이(가) 표시된 사진&#10;&#10;자동 생성된 설명">
            <a:extLst>
              <a:ext uri="{FF2B5EF4-FFF2-40B4-BE49-F238E27FC236}">
                <a16:creationId xmlns:a16="http://schemas.microsoft.com/office/drawing/2014/main" id="{A0DD6742-9DDE-F7D3-BAE7-D741624D346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23" y="2725842"/>
            <a:ext cx="327865" cy="432056"/>
          </a:xfrm>
          <a:prstGeom prst="rect">
            <a:avLst/>
          </a:prstGeom>
        </p:spPr>
      </p:pic>
      <p:pic>
        <p:nvPicPr>
          <p:cNvPr id="13" name="그림 12" descr="폰트, 로고, 그래픽, 상징이(가) 표시된 사진&#10;&#10;자동 생성된 설명">
            <a:extLst>
              <a:ext uri="{FF2B5EF4-FFF2-40B4-BE49-F238E27FC236}">
                <a16:creationId xmlns:a16="http://schemas.microsoft.com/office/drawing/2014/main" id="{EA535A09-7458-AFB7-15D8-4A710E68653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8" y="4608981"/>
            <a:ext cx="426720" cy="32004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CA5AD2FE-8DCE-6EEC-6968-0FDB3700D8E8}"/>
              </a:ext>
            </a:extLst>
          </p:cNvPr>
          <p:cNvSpPr/>
          <p:nvPr/>
        </p:nvSpPr>
        <p:spPr>
          <a:xfrm>
            <a:off x="0" y="1077646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5F33D93-5054-41FC-B21C-02948A38B9DA}"/>
              </a:ext>
            </a:extLst>
          </p:cNvPr>
          <p:cNvSpPr txBox="1"/>
          <p:nvPr/>
        </p:nvSpPr>
        <p:spPr>
          <a:xfrm>
            <a:off x="963978" y="3341492"/>
            <a:ext cx="7216041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지역과 대학의 동반성장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을 도모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지자체 협력이 필요한 사업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산학협력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평생직업교육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지방대 육성 등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을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RISE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로 전환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하여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국고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2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조원 이상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안정적 지원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F72688-F2E6-4AD7-8FA6-36590D7B8DBD}"/>
              </a:ext>
            </a:extLst>
          </p:cNvPr>
          <p:cNvSpPr txBox="1"/>
          <p:nvPr/>
        </p:nvSpPr>
        <p:spPr>
          <a:xfrm>
            <a:off x="963978" y="5205067"/>
            <a:ext cx="7216041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국고 대비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지방비 매칭 규모 점진적 확대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유도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(’25. 4,000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억원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+a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예정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지자체 협력이 필요한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산업부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과기부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중기부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등의 대학 재정지원 사업을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RISE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와 연계 추진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4689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A2F7D-A142-BE06-6AE2-4C2517D77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 descr="텍스트, 사람, 의류, 실내이(가) 표시된 사진&#10;&#10;자동 생성된 설명">
            <a:extLst>
              <a:ext uri="{FF2B5EF4-FFF2-40B4-BE49-F238E27FC236}">
                <a16:creationId xmlns:a16="http://schemas.microsoft.com/office/drawing/2014/main" id="{D38B3938-708E-8E55-BA9C-AA34E48252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5"/>
          <a:stretch/>
        </p:blipFill>
        <p:spPr>
          <a:xfrm>
            <a:off x="25698" y="1288208"/>
            <a:ext cx="9092602" cy="558598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5C5CBA48-6DD9-E364-BE43-D1E9D0C66FB2}"/>
              </a:ext>
            </a:extLst>
          </p:cNvPr>
          <p:cNvSpPr/>
          <p:nvPr/>
        </p:nvSpPr>
        <p:spPr>
          <a:xfrm>
            <a:off x="-31862" y="1210638"/>
            <a:ext cx="9144000" cy="5357857"/>
          </a:xfrm>
          <a:prstGeom prst="rect">
            <a:avLst/>
          </a:prstGeom>
          <a:gradFill>
            <a:gsLst>
              <a:gs pos="39000">
                <a:schemeClr val="bg1">
                  <a:lumMod val="95000"/>
                </a:schemeClr>
              </a:gs>
              <a:gs pos="9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B072145-E077-CCBF-3254-AF7194385A41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E6EE1671-5A63-C824-9FDD-9FF03A412F1D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8E424EA-9FA4-3B77-768B-DE9905B72A95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9A0F64C9-EFB7-7FE9-6B63-1303340A5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16</a:t>
            </a:fld>
            <a:endParaRPr lang="ko-KR" altLang="en-US">
              <a:solidFill>
                <a:srgbClr val="12126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4E644-C536-CEAF-61EC-6818E9BE5DFF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5A6DA0-67BD-D6BA-08A7-EE4E5524FD48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1.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재정지원 확대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8595101-C851-985C-21A6-13880089ECBF}"/>
              </a:ext>
            </a:extLst>
          </p:cNvPr>
          <p:cNvSpPr txBox="1"/>
          <p:nvPr/>
        </p:nvSpPr>
        <p:spPr>
          <a:xfrm>
            <a:off x="444388" y="1337875"/>
            <a:ext cx="819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latinLnBrk="1"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대학의 수입 구조 다각화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1DC012B-AAA8-D432-9F7D-444B763867DD}"/>
              </a:ext>
            </a:extLst>
          </p:cNvPr>
          <p:cNvGrpSpPr/>
          <p:nvPr/>
        </p:nvGrpSpPr>
        <p:grpSpPr>
          <a:xfrm>
            <a:off x="0" y="2508407"/>
            <a:ext cx="8987378" cy="666750"/>
            <a:chOff x="0" y="2196501"/>
            <a:chExt cx="8987378" cy="666750"/>
          </a:xfrm>
        </p:grpSpPr>
        <p:sp>
          <p:nvSpPr>
            <p:cNvPr id="43" name="사각형: 둥근 위쪽 모서리 42">
              <a:extLst>
                <a:ext uri="{FF2B5EF4-FFF2-40B4-BE49-F238E27FC236}">
                  <a16:creationId xmlns:a16="http://schemas.microsoft.com/office/drawing/2014/main" id="{AEC5D897-73DA-8D84-EECD-99BAA230477C}"/>
                </a:ext>
              </a:extLst>
            </p:cNvPr>
            <p:cNvSpPr/>
            <p:nvPr/>
          </p:nvSpPr>
          <p:spPr>
            <a:xfrm rot="5400000">
              <a:off x="-13747" y="2210248"/>
              <a:ext cx="666750" cy="63925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21772">
                <a:alpha val="9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1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540D502-08CA-E25A-4EB7-616C7160F0E0}"/>
                </a:ext>
              </a:extLst>
            </p:cNvPr>
            <p:cNvSpPr txBox="1"/>
            <p:nvPr/>
          </p:nvSpPr>
          <p:spPr>
            <a:xfrm>
              <a:off x="795878" y="2342140"/>
              <a:ext cx="81915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</a:rPr>
                <a:t>대학의 역량을 활용한  </a:t>
              </a:r>
              <a:r>
                <a:rPr lang="ko-KR" altLang="en-US" sz="2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자체 수입 발굴 지원</a:t>
              </a:r>
            </a:p>
          </p:txBody>
        </p:sp>
        <p:pic>
          <p:nvPicPr>
            <p:cNvPr id="11" name="그림 10" descr="폰트, 그래픽, 디자인, 레드이(가) 표시된 사진&#10;&#10;자동 생성된 설명">
              <a:extLst>
                <a:ext uri="{FF2B5EF4-FFF2-40B4-BE49-F238E27FC236}">
                  <a16:creationId xmlns:a16="http://schemas.microsoft.com/office/drawing/2014/main" id="{893F3800-5262-C0A8-13A3-BAAE19ED6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23" y="2330194"/>
              <a:ext cx="327865" cy="432056"/>
            </a:xfrm>
            <a:prstGeom prst="rect">
              <a:avLst/>
            </a:prstGeom>
          </p:spPr>
        </p:pic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925BDE58-5D8F-9689-5AA0-5547C0CA3638}"/>
              </a:ext>
            </a:extLst>
          </p:cNvPr>
          <p:cNvGrpSpPr/>
          <p:nvPr/>
        </p:nvGrpSpPr>
        <p:grpSpPr>
          <a:xfrm>
            <a:off x="8541" y="4043188"/>
            <a:ext cx="8987378" cy="769441"/>
            <a:chOff x="0" y="3188056"/>
            <a:chExt cx="8987378" cy="769441"/>
          </a:xfrm>
        </p:grpSpPr>
        <p:sp>
          <p:nvSpPr>
            <p:cNvPr id="48" name="사각형: 둥근 위쪽 모서리 47">
              <a:extLst>
                <a:ext uri="{FF2B5EF4-FFF2-40B4-BE49-F238E27FC236}">
                  <a16:creationId xmlns:a16="http://schemas.microsoft.com/office/drawing/2014/main" id="{EB02068C-DF9E-01D9-1A06-4937975FD5B4}"/>
                </a:ext>
              </a:extLst>
            </p:cNvPr>
            <p:cNvSpPr/>
            <p:nvPr/>
          </p:nvSpPr>
          <p:spPr>
            <a:xfrm rot="5400000">
              <a:off x="-13747" y="3239814"/>
              <a:ext cx="666750" cy="63925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21772">
                <a:alpha val="9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1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FA58ACF-D55F-AD21-27EE-0B90CC6C4693}"/>
                </a:ext>
              </a:extLst>
            </p:cNvPr>
            <p:cNvSpPr txBox="1"/>
            <p:nvPr/>
          </p:nvSpPr>
          <p:spPr>
            <a:xfrm>
              <a:off x="795878" y="3188056"/>
              <a:ext cx="81915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latin typeface="여기어때 잘난체 고딕 TTF" pitchFamily="2" charset="-127"/>
                  <a:ea typeface="여기어때 잘난체 고딕 TTF" pitchFamily="2" charset="-127"/>
                </a:rPr>
                <a:t>대학의 재정 운용 자율성 확대를 위한 </a:t>
              </a:r>
              <a:endPara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각종 규제 개선 검토</a:t>
              </a:r>
            </a:p>
          </p:txBody>
        </p:sp>
        <p:pic>
          <p:nvPicPr>
            <p:cNvPr id="13" name="그림 12" descr="폰트, 로고, 그래픽, 상징이(가) 표시된 사진&#10;&#10;자동 생성된 설명">
              <a:extLst>
                <a:ext uri="{FF2B5EF4-FFF2-40B4-BE49-F238E27FC236}">
                  <a16:creationId xmlns:a16="http://schemas.microsoft.com/office/drawing/2014/main" id="{16596606-A784-4ED6-19AB-4D1E2E8C3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8" y="3399421"/>
              <a:ext cx="426720" cy="320040"/>
            </a:xfrm>
            <a:prstGeom prst="rect">
              <a:avLst/>
            </a:prstGeom>
          </p:spPr>
        </p:pic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3A49AC0-7F4D-6D8F-413F-38EE466B80EF}"/>
              </a:ext>
            </a:extLst>
          </p:cNvPr>
          <p:cNvSpPr/>
          <p:nvPr/>
        </p:nvSpPr>
        <p:spPr>
          <a:xfrm>
            <a:off x="0" y="1210638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A0CB5E2-AE03-4B44-A8A3-5DED7E663C0A}"/>
              </a:ext>
            </a:extLst>
          </p:cNvPr>
          <p:cNvSpPr txBox="1"/>
          <p:nvPr/>
        </p:nvSpPr>
        <p:spPr>
          <a:xfrm>
            <a:off x="963979" y="3115711"/>
            <a:ext cx="72160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기업 간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공동연구 및 기술 이전 사업화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활성화 지원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국내외 우수대학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재정 혁신 사례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공유 및 확산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69F366C-0089-4616-B138-277845C0C633}"/>
              </a:ext>
            </a:extLst>
          </p:cNvPr>
          <p:cNvSpPr txBox="1"/>
          <p:nvPr/>
        </p:nvSpPr>
        <p:spPr>
          <a:xfrm>
            <a:off x="963979" y="4833274"/>
            <a:ext cx="72160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기본재산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관할청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신고 범위 가액 상향 조정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기술지주회사 및 자회사의 성장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위한 지분율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현물출자 비율 등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완화</a:t>
            </a:r>
          </a:p>
        </p:txBody>
      </p:sp>
    </p:spTree>
    <p:extLst>
      <p:ext uri="{BB962C8B-B14F-4D97-AF65-F5344CB8AC3E}">
        <p14:creationId xmlns:p14="http://schemas.microsoft.com/office/powerpoint/2010/main" val="3744076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FB19D-B2CE-41F8-A504-215B27CBA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CDF1DE33-09B0-3E24-82AA-7B68C8AA0EB0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3E4280EF-860A-2872-EF45-0FA5539E1E3A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B6995AD0-B202-B39F-1786-ECDDBD97EF12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772D34-DB21-46DF-EFC5-FC124A12AEAD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8A521E-DDA4-5A0A-2804-1C0484765E59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2.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전략적 배분 및 활용</a:t>
            </a:r>
          </a:p>
        </p:txBody>
      </p:sp>
      <p:pic>
        <p:nvPicPr>
          <p:cNvPr id="3" name="그림 2" descr="야외, 건물, 하늘, 타워 블록이(가) 표시된 사진&#10;&#10;자동 생성된 설명">
            <a:extLst>
              <a:ext uri="{FF2B5EF4-FFF2-40B4-BE49-F238E27FC236}">
                <a16:creationId xmlns:a16="http://schemas.microsoft.com/office/drawing/2014/main" id="{D2061E4E-191D-EFE5-875C-85FF127922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973" y="2181834"/>
            <a:ext cx="9279975" cy="463998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D25DF10F-BAB1-67B3-9DAA-F363385D8D90}"/>
              </a:ext>
            </a:extLst>
          </p:cNvPr>
          <p:cNvSpPr/>
          <p:nvPr/>
        </p:nvSpPr>
        <p:spPr>
          <a:xfrm>
            <a:off x="23436" y="3239935"/>
            <a:ext cx="9144000" cy="5050614"/>
          </a:xfrm>
          <a:prstGeom prst="rect">
            <a:avLst/>
          </a:prstGeom>
          <a:gradFill>
            <a:gsLst>
              <a:gs pos="39000">
                <a:schemeClr val="bg1">
                  <a:lumMod val="95000"/>
                </a:schemeClr>
              </a:gs>
              <a:gs pos="9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A2654D8B-1621-710A-70B0-B4F6504E65DC}"/>
              </a:ext>
            </a:extLst>
          </p:cNvPr>
          <p:cNvGrpSpPr/>
          <p:nvPr/>
        </p:nvGrpSpPr>
        <p:grpSpPr>
          <a:xfrm>
            <a:off x="6265295" y="2088049"/>
            <a:ext cx="2419717" cy="2337697"/>
            <a:chOff x="6349521" y="1169248"/>
            <a:chExt cx="2525990" cy="2525990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D1D886A-8B87-C7A5-542F-941AFF621B7A}"/>
                </a:ext>
              </a:extLst>
            </p:cNvPr>
            <p:cNvGrpSpPr/>
            <p:nvPr/>
          </p:nvGrpSpPr>
          <p:grpSpPr>
            <a:xfrm>
              <a:off x="6349521" y="1169248"/>
              <a:ext cx="2525990" cy="2525990"/>
              <a:chOff x="3413125" y="2270125"/>
              <a:chExt cx="2317750" cy="2317750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7EDBA502-3A28-3D6F-A39D-A47F97794B85}"/>
                  </a:ext>
                </a:extLst>
              </p:cNvPr>
              <p:cNvSpPr/>
              <p:nvPr/>
            </p:nvSpPr>
            <p:spPr>
              <a:xfrm>
                <a:off x="3536950" y="2393950"/>
                <a:ext cx="2070100" cy="20701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0" bIns="72000" rtlCol="0" anchor="ctr"/>
              <a:lstStyle/>
              <a:p>
                <a:pPr algn="ctr" defTabSz="914400" latinLnBrk="1">
                  <a:lnSpc>
                    <a:spcPct val="120000"/>
                  </a:lnSpc>
                </a:pPr>
                <a:endParaRPr lang="ko-KR" altLang="en-US" sz="1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F7EB3"/>
                  </a:solidFill>
                  <a:latin typeface="여기어때 잘난체 고딕 TTF" pitchFamily="2" charset="-127"/>
                  <a:ea typeface="여기어때 잘난체 고딕 TTF" pitchFamily="2" charset="-127"/>
                </a:endParaRPr>
              </a:p>
            </p:txBody>
          </p:sp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D9234C23-E584-46EF-69DF-591EBB9BB657}"/>
                  </a:ext>
                </a:extLst>
              </p:cNvPr>
              <p:cNvSpPr/>
              <p:nvPr/>
            </p:nvSpPr>
            <p:spPr>
              <a:xfrm>
                <a:off x="3413125" y="2270125"/>
                <a:ext cx="2317750" cy="2317750"/>
              </a:xfrm>
              <a:prstGeom prst="roundRect">
                <a:avLst/>
              </a:prstGeom>
              <a:noFill/>
              <a:ln w="6350">
                <a:solidFill>
                  <a:srgbClr val="0F7EB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720000" bIns="72000" rtlCol="0" anchor="ctr"/>
              <a:lstStyle/>
              <a:p>
                <a:pPr algn="ctr" defTabSz="914400" latinLnBrk="1"/>
                <a:endParaRPr lang="ko-KR" altLang="en-US" sz="14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여기어때 잘난체 고딕 TTF" pitchFamily="2" charset="-127"/>
                  <a:ea typeface="여기어때 잘난체 고딕 TTF" pitchFamily="2" charset="-127"/>
                </a:endParaRPr>
              </a:p>
            </p:txBody>
          </p:sp>
        </p:grpSp>
        <p:pic>
          <p:nvPicPr>
            <p:cNvPr id="37" name="그림 36" descr="사람, 손톱, 블루, 빨래집게이(가) 표시된 사진&#10;&#10;자동 생성된 설명">
              <a:extLst>
                <a:ext uri="{FF2B5EF4-FFF2-40B4-BE49-F238E27FC236}">
                  <a16:creationId xmlns:a16="http://schemas.microsoft.com/office/drawing/2014/main" id="{E4B7EBB4-822B-BE79-794C-C307A9F53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085"/>
            <a:stretch/>
          </p:blipFill>
          <p:spPr>
            <a:xfrm>
              <a:off x="6484471" y="1303719"/>
              <a:ext cx="2256090" cy="1163256"/>
            </a:xfrm>
            <a:prstGeom prst="round2SameRect">
              <a:avLst>
                <a:gd name="adj1" fmla="val 35042"/>
                <a:gd name="adj2" fmla="val 0"/>
              </a:avLst>
            </a:prstGeom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D550F22D-D6D3-E03D-83AD-6371892278E8}"/>
                </a:ext>
              </a:extLst>
            </p:cNvPr>
            <p:cNvSpPr/>
            <p:nvPr/>
          </p:nvSpPr>
          <p:spPr>
            <a:xfrm rot="10800000">
              <a:off x="6484471" y="2015140"/>
              <a:ext cx="2256090" cy="639294"/>
            </a:xfrm>
            <a:prstGeom prst="rect">
              <a:avLst/>
            </a:prstGeom>
            <a:gradFill>
              <a:gsLst>
                <a:gs pos="39000">
                  <a:schemeClr val="bg1"/>
                </a:gs>
                <a:gs pos="9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1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6DB8A0F-018C-A43A-8CC0-40674FF4D635}"/>
                </a:ext>
              </a:extLst>
            </p:cNvPr>
            <p:cNvSpPr txBox="1"/>
            <p:nvPr/>
          </p:nvSpPr>
          <p:spPr>
            <a:xfrm>
              <a:off x="6660016" y="2612344"/>
              <a:ext cx="190500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사립대학</a:t>
              </a:r>
            </a:p>
            <a:p>
              <a:pPr algn="ctr"/>
              <a:r>
                <a:rPr lang="ko-KR" altLang="en-US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혁신 모델 창출</a:t>
              </a:r>
            </a:p>
          </p:txBody>
        </p:sp>
      </p:grpSp>
      <p:sp>
        <p:nvSpPr>
          <p:cNvPr id="52" name="타원 14">
            <a:extLst>
              <a:ext uri="{FF2B5EF4-FFF2-40B4-BE49-F238E27FC236}">
                <a16:creationId xmlns:a16="http://schemas.microsoft.com/office/drawing/2014/main" id="{E1788CC4-9524-685A-A626-50603E7B6D26}"/>
              </a:ext>
            </a:extLst>
          </p:cNvPr>
          <p:cNvSpPr/>
          <p:nvPr/>
        </p:nvSpPr>
        <p:spPr>
          <a:xfrm>
            <a:off x="3439195" y="2222999"/>
            <a:ext cx="2161172" cy="208791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0" bIns="72000" rtlCol="0" anchor="ctr"/>
          <a:lstStyle/>
          <a:p>
            <a:pPr algn="ctr" defTabSz="914400" latinLnBrk="1">
              <a:lnSpc>
                <a:spcPct val="120000"/>
              </a:lnSpc>
            </a:pPr>
            <a:endParaRPr lang="ko-KR" altLang="en-US" sz="15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3" name="타원 16">
            <a:extLst>
              <a:ext uri="{FF2B5EF4-FFF2-40B4-BE49-F238E27FC236}">
                <a16:creationId xmlns:a16="http://schemas.microsoft.com/office/drawing/2014/main" id="{D37D44D0-C474-FBFA-9C72-1DAA161589CC}"/>
              </a:ext>
            </a:extLst>
          </p:cNvPr>
          <p:cNvSpPr/>
          <p:nvPr/>
        </p:nvSpPr>
        <p:spPr>
          <a:xfrm>
            <a:off x="3303129" y="2088049"/>
            <a:ext cx="2419717" cy="2337697"/>
          </a:xfrm>
          <a:prstGeom prst="roundRect">
            <a:avLst/>
          </a:prstGeom>
          <a:noFill/>
          <a:ln w="6350">
            <a:solidFill>
              <a:srgbClr val="0F7E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0" bIns="72000" rtlCol="0" anchor="ctr"/>
          <a:lstStyle/>
          <a:p>
            <a:pPr algn="ctr" defTabSz="914400" latinLnBrk="1"/>
            <a:endParaRPr lang="ko-KR" altLang="en-US" sz="15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2AEA9200-7949-BE5B-A9E0-E326AFFA5DB4}"/>
              </a:ext>
            </a:extLst>
          </p:cNvPr>
          <p:cNvGrpSpPr/>
          <p:nvPr/>
        </p:nvGrpSpPr>
        <p:grpSpPr>
          <a:xfrm>
            <a:off x="417577" y="2088049"/>
            <a:ext cx="2419717" cy="2337697"/>
            <a:chOff x="3413125" y="2270125"/>
            <a:chExt cx="2317750" cy="2317750"/>
          </a:xfrm>
        </p:grpSpPr>
        <p:sp>
          <p:nvSpPr>
            <p:cNvPr id="59" name="타원 14">
              <a:extLst>
                <a:ext uri="{FF2B5EF4-FFF2-40B4-BE49-F238E27FC236}">
                  <a16:creationId xmlns:a16="http://schemas.microsoft.com/office/drawing/2014/main" id="{4B5A7CC0-56DA-A5BA-04D3-E36186DCA91C}"/>
                </a:ext>
              </a:extLst>
            </p:cNvPr>
            <p:cNvSpPr/>
            <p:nvPr/>
          </p:nvSpPr>
          <p:spPr>
            <a:xfrm>
              <a:off x="3536950" y="2393950"/>
              <a:ext cx="2070100" cy="20701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algn="ctr" defTabSz="914400" latinLnBrk="1">
                <a:lnSpc>
                  <a:spcPct val="120000"/>
                </a:lnSpc>
              </a:pPr>
              <a:endParaRPr lang="ko-KR" altLang="en-US" sz="15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60" name="타원 16">
              <a:extLst>
                <a:ext uri="{FF2B5EF4-FFF2-40B4-BE49-F238E27FC236}">
                  <a16:creationId xmlns:a16="http://schemas.microsoft.com/office/drawing/2014/main" id="{9E3B16C3-1FC1-68AD-0ED0-AC9C33450728}"/>
                </a:ext>
              </a:extLst>
            </p:cNvPr>
            <p:cNvSpPr/>
            <p:nvPr/>
          </p:nvSpPr>
          <p:spPr>
            <a:xfrm>
              <a:off x="3413125" y="2270125"/>
              <a:ext cx="2317750" cy="2317750"/>
            </a:xfrm>
            <a:prstGeom prst="roundRect">
              <a:avLst/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algn="ctr" defTabSz="914400" latinLnBrk="1"/>
              <a:endParaRPr lang="ko-KR" altLang="en-US" sz="15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CEBD1A20-AF02-48B6-F76B-6B0ADADB8FCB}"/>
              </a:ext>
            </a:extLst>
          </p:cNvPr>
          <p:cNvSpPr txBox="1"/>
          <p:nvPr/>
        </p:nvSpPr>
        <p:spPr>
          <a:xfrm>
            <a:off x="444388" y="1192735"/>
            <a:ext cx="819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 지원 대상 질 관리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8930ABFA-1A0C-A2A8-B199-D08EBC7215AE}"/>
              </a:ext>
            </a:extLst>
          </p:cNvPr>
          <p:cNvSpPr/>
          <p:nvPr/>
        </p:nvSpPr>
        <p:spPr>
          <a:xfrm>
            <a:off x="0" y="1065498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pic>
        <p:nvPicPr>
          <p:cNvPr id="65" name="그림 64" descr="의류, 사람, 인간의 얼굴, 일이(가) 표시된 사진&#10;&#10;자동 생성된 설명">
            <a:extLst>
              <a:ext uri="{FF2B5EF4-FFF2-40B4-BE49-F238E27FC236}">
                <a16:creationId xmlns:a16="http://schemas.microsoft.com/office/drawing/2014/main" id="{1EDFB7DE-29F6-496E-E813-A8C2DDEFC19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5"/>
          <a:stretch/>
        </p:blipFill>
        <p:spPr>
          <a:xfrm>
            <a:off x="575092" y="2222519"/>
            <a:ext cx="2161171" cy="1249661"/>
          </a:xfrm>
          <a:prstGeom prst="round2SameRect">
            <a:avLst>
              <a:gd name="adj1" fmla="val 26815"/>
              <a:gd name="adj2" fmla="val 0"/>
            </a:avLst>
          </a:prstGeom>
        </p:spPr>
      </p:pic>
      <p:sp>
        <p:nvSpPr>
          <p:cNvPr id="57" name="직사각형 56">
            <a:extLst>
              <a:ext uri="{FF2B5EF4-FFF2-40B4-BE49-F238E27FC236}">
                <a16:creationId xmlns:a16="http://schemas.microsoft.com/office/drawing/2014/main" id="{2A5CBBB2-E1DA-8EFE-A3E6-412CFA7E0F39}"/>
              </a:ext>
            </a:extLst>
          </p:cNvPr>
          <p:cNvSpPr/>
          <p:nvPr/>
        </p:nvSpPr>
        <p:spPr>
          <a:xfrm rot="10800000">
            <a:off x="568188" y="2830169"/>
            <a:ext cx="2161172" cy="658739"/>
          </a:xfrm>
          <a:prstGeom prst="rect">
            <a:avLst/>
          </a:prstGeom>
          <a:gradFill>
            <a:gsLst>
              <a:gs pos="39000">
                <a:schemeClr val="bg1"/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pic>
        <p:nvPicPr>
          <p:cNvPr id="68" name="그림 67" descr="자물쇠이(가) 표시된 사진&#10;&#10;자동 생성된 설명">
            <a:extLst>
              <a:ext uri="{FF2B5EF4-FFF2-40B4-BE49-F238E27FC236}">
                <a16:creationId xmlns:a16="http://schemas.microsoft.com/office/drawing/2014/main" id="{9BEC20F3-BFB5-8F4D-C605-E7C95C1B2DF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3" b="8260"/>
          <a:stretch/>
        </p:blipFill>
        <p:spPr>
          <a:xfrm>
            <a:off x="3439196" y="2222519"/>
            <a:ext cx="2161171" cy="1114316"/>
          </a:xfrm>
          <a:prstGeom prst="round2SameRect">
            <a:avLst>
              <a:gd name="adj1" fmla="val 26815"/>
              <a:gd name="adj2" fmla="val 0"/>
            </a:avLst>
          </a:prstGeom>
        </p:spPr>
      </p:pic>
      <p:sp>
        <p:nvSpPr>
          <p:cNvPr id="49" name="직사각형 48">
            <a:extLst>
              <a:ext uri="{FF2B5EF4-FFF2-40B4-BE49-F238E27FC236}">
                <a16:creationId xmlns:a16="http://schemas.microsoft.com/office/drawing/2014/main" id="{5D65EF50-C6FA-1448-7FC4-BD7D662A0757}"/>
              </a:ext>
            </a:extLst>
          </p:cNvPr>
          <p:cNvSpPr/>
          <p:nvPr/>
        </p:nvSpPr>
        <p:spPr>
          <a:xfrm rot="10800000">
            <a:off x="3432401" y="2881630"/>
            <a:ext cx="2161172" cy="591640"/>
          </a:xfrm>
          <a:prstGeom prst="rect">
            <a:avLst/>
          </a:prstGeom>
          <a:gradFill>
            <a:gsLst>
              <a:gs pos="39000">
                <a:schemeClr val="bg1"/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994437B-C011-120D-BCD2-4BA080D8350F}"/>
              </a:ext>
            </a:extLst>
          </p:cNvPr>
          <p:cNvSpPr txBox="1"/>
          <p:nvPr/>
        </p:nvSpPr>
        <p:spPr>
          <a:xfrm>
            <a:off x="3607354" y="3345415"/>
            <a:ext cx="18248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구조개선 및 원활한 </a:t>
            </a:r>
            <a:endParaRPr lang="en-US" altLang="ko-KR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121772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/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폐교 청산 지원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AEDD355-783B-1046-9D06-0DDF8EE66DC6}"/>
              </a:ext>
            </a:extLst>
          </p:cNvPr>
          <p:cNvSpPr txBox="1"/>
          <p:nvPr/>
        </p:nvSpPr>
        <p:spPr>
          <a:xfrm>
            <a:off x="579830" y="3336835"/>
            <a:ext cx="21311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기관평가</a:t>
            </a:r>
            <a:r>
              <a:rPr lang="en-US" altLang="ko-KR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, 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재정진단 통한</a:t>
            </a:r>
            <a:endParaRPr lang="en-US" altLang="ko-KR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121772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/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자율혁신 지원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AFB412-A4E9-49C8-A412-73F92D5FFF7A}"/>
              </a:ext>
            </a:extLst>
          </p:cNvPr>
          <p:cNvSpPr txBox="1"/>
          <p:nvPr/>
        </p:nvSpPr>
        <p:spPr>
          <a:xfrm>
            <a:off x="249342" y="4639195"/>
            <a:ext cx="29442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전문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대교협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기관평가 인증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과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사학진흥재단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재정진단 통과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대상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일반 재정 지원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D4F1D7-283E-4D5C-BEF9-B55EEE3007C1}"/>
              </a:ext>
            </a:extLst>
          </p:cNvPr>
          <p:cNvSpPr txBox="1"/>
          <p:nvPr/>
        </p:nvSpPr>
        <p:spPr>
          <a:xfrm>
            <a:off x="3257904" y="4636993"/>
            <a:ext cx="294182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‘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경영위기대학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’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대상으로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구조개선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시나리오를 제공하고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회계 재산상 규제특례를 통해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경영위기 극복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지원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회생 불가능한 대학 대상으로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퇴로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유인책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제공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34D5E3D-4A11-4DF9-996F-CD26EDA60224}"/>
              </a:ext>
            </a:extLst>
          </p:cNvPr>
          <p:cNvSpPr txBox="1"/>
          <p:nvPr/>
        </p:nvSpPr>
        <p:spPr>
          <a:xfrm>
            <a:off x="6265295" y="4639194"/>
            <a:ext cx="323850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글로컬대학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30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프로젝트에서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제안된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혁신 선도모델의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실제 구현을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지원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하고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성과를 확산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01" name="슬라이드 번호 개체 틀 100">
            <a:extLst>
              <a:ext uri="{FF2B5EF4-FFF2-40B4-BE49-F238E27FC236}">
                <a16:creationId xmlns:a16="http://schemas.microsoft.com/office/drawing/2014/main" id="{DF848801-01EC-AE21-8D8C-DC0003BB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391277"/>
            <a:ext cx="2057400" cy="365125"/>
          </a:xfrm>
        </p:spPr>
        <p:txBody>
          <a:bodyPr/>
          <a:lstStyle/>
          <a:p>
            <a:fld id="{026A3D34-ADC3-4DD2-B712-5B07017E0C35}" type="slidenum">
              <a:rPr lang="ko-KR" altLang="en-US" smtClean="0">
                <a:solidFill>
                  <a:srgbClr val="12126F"/>
                </a:solidFill>
              </a:rPr>
              <a:pPr/>
              <a:t>17</a:t>
            </a:fld>
            <a:endParaRPr lang="ko-KR" altLang="en-US">
              <a:solidFill>
                <a:srgbClr val="1212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296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FB19D-B2CE-41F8-A504-215B27CBA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9629D85D-177E-B955-BCFE-7CFB41082D80}"/>
              </a:ext>
            </a:extLst>
          </p:cNvPr>
          <p:cNvGrpSpPr/>
          <p:nvPr/>
        </p:nvGrpSpPr>
        <p:grpSpPr>
          <a:xfrm>
            <a:off x="-34366" y="0"/>
            <a:ext cx="9201980" cy="6858000"/>
            <a:chOff x="-34366" y="0"/>
            <a:chExt cx="9201980" cy="6858000"/>
          </a:xfrm>
        </p:grpSpPr>
        <p:pic>
          <p:nvPicPr>
            <p:cNvPr id="2" name="그림 1" descr="사람, 노트북, 실내, 의류이(가) 표시된 사진&#10;&#10;자동 생성된 설명">
              <a:extLst>
                <a:ext uri="{FF2B5EF4-FFF2-40B4-BE49-F238E27FC236}">
                  <a16:creationId xmlns:a16="http://schemas.microsoft.com/office/drawing/2014/main" id="{19F2ACAA-C17E-F7B3-104A-B59C110403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799"/>
            <a:stretch/>
          </p:blipFill>
          <p:spPr>
            <a:xfrm>
              <a:off x="0" y="3547469"/>
              <a:ext cx="9167614" cy="3310531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DAD1F4A-25BA-7E87-0C11-357AEA7DDC21}"/>
                </a:ext>
              </a:extLst>
            </p:cNvPr>
            <p:cNvSpPr/>
            <p:nvPr/>
          </p:nvSpPr>
          <p:spPr>
            <a:xfrm>
              <a:off x="-34366" y="0"/>
              <a:ext cx="9201979" cy="6458102"/>
            </a:xfrm>
            <a:prstGeom prst="rect">
              <a:avLst/>
            </a:prstGeom>
            <a:gradFill>
              <a:gsLst>
                <a:gs pos="68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023FD0F8-E1A9-D6C1-3F83-373D3BB3587F}"/>
              </a:ext>
            </a:extLst>
          </p:cNvPr>
          <p:cNvGrpSpPr/>
          <p:nvPr/>
        </p:nvGrpSpPr>
        <p:grpSpPr>
          <a:xfrm>
            <a:off x="1115994" y="2100260"/>
            <a:ext cx="6935625" cy="2074096"/>
            <a:chOff x="545554" y="1607209"/>
            <a:chExt cx="5481144" cy="1639135"/>
          </a:xfrm>
        </p:grpSpPr>
        <p:pic>
          <p:nvPicPr>
            <p:cNvPr id="9" name="그림 8" descr="스크린샷, 원, 디자인이(가) 표시된 사진&#10;&#10;자동 생성된 설명">
              <a:extLst>
                <a:ext uri="{FF2B5EF4-FFF2-40B4-BE49-F238E27FC236}">
                  <a16:creationId xmlns:a16="http://schemas.microsoft.com/office/drawing/2014/main" id="{42F2DD12-4AEC-64A5-29AD-32E415EF98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554" y="1607209"/>
              <a:ext cx="5481144" cy="1639135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75B7351-561C-05B6-5BAA-940BDD37A5AD}"/>
                </a:ext>
              </a:extLst>
            </p:cNvPr>
            <p:cNvSpPr txBox="1"/>
            <p:nvPr/>
          </p:nvSpPr>
          <p:spPr>
            <a:xfrm>
              <a:off x="673905" y="2137622"/>
              <a:ext cx="2405753" cy="5594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정부 차원의</a:t>
              </a:r>
            </a:p>
            <a:p>
              <a:pPr algn="ctr"/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50AEB5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총괄 배분 기능 강화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89C7984-9C2D-CB4B-A1DB-3A083B8EB999}"/>
                </a:ext>
              </a:extLst>
            </p:cNvPr>
            <p:cNvSpPr txBox="1"/>
            <p:nvPr/>
          </p:nvSpPr>
          <p:spPr>
            <a:xfrm>
              <a:off x="3471624" y="2137622"/>
              <a:ext cx="2464356" cy="5594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지역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277A9F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 내</a:t>
              </a:r>
            </a:p>
            <a:p>
              <a:pPr algn="ctr"/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277A9F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배분 역량 증진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DF1DE33-09B0-3E24-82AA-7B68C8AA0EB0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3E4280EF-860A-2872-EF45-0FA5539E1E3A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B6995AD0-B202-B39F-1786-ECDDBD97EF12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772D34-DB21-46DF-EFC5-FC124A12AEAD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8A521E-DDA4-5A0A-2804-1C0484765E59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2.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전략적 배분 및 활용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EBD1A20-AF02-48B6-F76B-6B0ADADB8FCB}"/>
              </a:ext>
            </a:extLst>
          </p:cNvPr>
          <p:cNvSpPr txBox="1"/>
          <p:nvPr/>
        </p:nvSpPr>
        <p:spPr>
          <a:xfrm>
            <a:off x="444388" y="1337875"/>
            <a:ext cx="819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 배분의 효율성 강화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8930ABFA-1A0C-A2A8-B199-D08EBC7215AE}"/>
              </a:ext>
            </a:extLst>
          </p:cNvPr>
          <p:cNvSpPr/>
          <p:nvPr/>
        </p:nvSpPr>
        <p:spPr>
          <a:xfrm>
            <a:off x="-34365" y="1210638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742EE6-24BA-41FE-8ECA-B29871BB523C}"/>
              </a:ext>
            </a:extLst>
          </p:cNvPr>
          <p:cNvSpPr txBox="1"/>
          <p:nvPr/>
        </p:nvSpPr>
        <p:spPr>
          <a:xfrm>
            <a:off x="775717" y="4103706"/>
            <a:ext cx="40495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고등교육재정지원위원회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구성</a:t>
            </a:r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운영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재정지원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사업 신설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변경 협의제도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활성화</a:t>
            </a:r>
            <a:endParaRPr lang="ko-KR" altLang="en-US" sz="1600" b="1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513581-E712-4AE2-ABD9-67255513232C}"/>
              </a:ext>
            </a:extLst>
          </p:cNvPr>
          <p:cNvSpPr txBox="1"/>
          <p:nvPr/>
        </p:nvSpPr>
        <p:spPr>
          <a:xfrm>
            <a:off x="4811903" y="4077637"/>
            <a:ext cx="419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중앙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라이즈위원회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통해 시도별 예산 배분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지역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라이즈위원회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운영 및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지자체별 대학 지원 전담 위한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조직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인력 확보</a:t>
            </a:r>
            <a:endParaRPr lang="en-US" altLang="ko-KR" sz="1600" dirty="0"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95875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53969-7CF6-A429-E1BF-EEED5CA9C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BE4A2640-4EC6-BF0C-B21B-E56DFD0E93F0}"/>
              </a:ext>
            </a:extLst>
          </p:cNvPr>
          <p:cNvGrpSpPr/>
          <p:nvPr/>
        </p:nvGrpSpPr>
        <p:grpSpPr>
          <a:xfrm>
            <a:off x="0" y="16796"/>
            <a:ext cx="9144000" cy="7968344"/>
            <a:chOff x="-17053" y="0"/>
            <a:chExt cx="9184667" cy="7968344"/>
          </a:xfrm>
        </p:grpSpPr>
        <p:pic>
          <p:nvPicPr>
            <p:cNvPr id="8" name="그림 7" descr="텍스트, 노트북, 사람, 컴퓨터이(가) 표시된 사진&#10;&#10;자동 생성된 설명">
              <a:extLst>
                <a:ext uri="{FF2B5EF4-FFF2-40B4-BE49-F238E27FC236}">
                  <a16:creationId xmlns:a16="http://schemas.microsoft.com/office/drawing/2014/main" id="{DCAFEE11-0537-94C6-9344-EEA09CA6FD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80" b="34497"/>
            <a:stretch/>
          </p:blipFill>
          <p:spPr>
            <a:xfrm>
              <a:off x="-17053" y="2161949"/>
              <a:ext cx="9161053" cy="4716448"/>
            </a:xfrm>
            <a:prstGeom prst="rect">
              <a:avLst/>
            </a:prstGeom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A68F431-BBB2-7508-919A-A273FB8FE298}"/>
                </a:ext>
              </a:extLst>
            </p:cNvPr>
            <p:cNvSpPr/>
            <p:nvPr/>
          </p:nvSpPr>
          <p:spPr>
            <a:xfrm>
              <a:off x="-17053" y="0"/>
              <a:ext cx="9184667" cy="7968344"/>
            </a:xfrm>
            <a:prstGeom prst="rect">
              <a:avLst/>
            </a:prstGeom>
            <a:gradFill>
              <a:gsLst>
                <a:gs pos="68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7AE95630-E46A-2E20-E5EE-77A75F6FE45C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F516F49-1894-9165-A792-CFCF6D54E4B6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5E323F8D-065B-0867-AC26-2FC9DE3EC943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15EB367-D4BE-909A-B8FB-390389C95FAB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24D9BC-CFA2-0B2B-E27A-CB5A38B93EF2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2.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전략적 배분 및 활용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67EFCDD-3DEF-C059-4301-4B532978F81A}"/>
              </a:ext>
            </a:extLst>
          </p:cNvPr>
          <p:cNvSpPr txBox="1"/>
          <p:nvPr/>
        </p:nvSpPr>
        <p:spPr>
          <a:xfrm>
            <a:off x="297330" y="1196198"/>
            <a:ext cx="8191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대학의 자율혁신을 위한 </a:t>
            </a:r>
            <a:endParaRPr lang="en-US" altLang="ko-KR" sz="2400" dirty="0">
              <a:ln w="9525">
                <a:solidFill>
                  <a:srgbClr val="5B9BD5">
                    <a:alpha val="0"/>
                  </a:srgb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 집행의 </a:t>
            </a: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자율성 강화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A356B0E2-737B-A426-0319-1BFB65A501E4}"/>
              </a:ext>
            </a:extLst>
          </p:cNvPr>
          <p:cNvSpPr/>
          <p:nvPr/>
        </p:nvSpPr>
        <p:spPr>
          <a:xfrm>
            <a:off x="0" y="1210638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3C1C3D1-D1B3-8148-351A-0362EAD5236E}"/>
              </a:ext>
            </a:extLst>
          </p:cNvPr>
          <p:cNvGrpSpPr/>
          <p:nvPr/>
        </p:nvGrpSpPr>
        <p:grpSpPr>
          <a:xfrm>
            <a:off x="486656" y="2470162"/>
            <a:ext cx="2302797" cy="1917677"/>
            <a:chOff x="3413125" y="2270125"/>
            <a:chExt cx="2317750" cy="2317750"/>
          </a:xfrm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52C0B552-899C-7261-5B0F-C333523009AB}"/>
                </a:ext>
              </a:extLst>
            </p:cNvPr>
            <p:cNvSpPr/>
            <p:nvPr/>
          </p:nvSpPr>
          <p:spPr>
            <a:xfrm>
              <a:off x="3536950" y="2393950"/>
              <a:ext cx="2070100" cy="207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>
                <a:lnSpc>
                  <a:spcPct val="120000"/>
                </a:lnSpc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블록 </a:t>
              </a:r>
              <a:r>
                <a:rPr lang="ko-KR" altLang="en-US" sz="2000" dirty="0" err="1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펀딩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 </a:t>
              </a:r>
            </a:p>
            <a:p>
              <a:pPr algn="ctr" defTabSz="914400" latinLnBrk="1">
                <a:lnSpc>
                  <a:spcPct val="120000"/>
                </a:lnSpc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방식 지원</a:t>
              </a:r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15D72987-3D76-D7F2-FAE7-2960AAD55C9D}"/>
                </a:ext>
              </a:extLst>
            </p:cNvPr>
            <p:cNvSpPr/>
            <p:nvPr/>
          </p:nvSpPr>
          <p:spPr>
            <a:xfrm>
              <a:off x="3413125" y="2270125"/>
              <a:ext cx="2317750" cy="2317750"/>
            </a:xfrm>
            <a:prstGeom prst="ellipse">
              <a:avLst/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7EF3060-5594-B0ED-F417-DFFE3C18AE50}"/>
              </a:ext>
            </a:extLst>
          </p:cNvPr>
          <p:cNvGrpSpPr/>
          <p:nvPr/>
        </p:nvGrpSpPr>
        <p:grpSpPr>
          <a:xfrm>
            <a:off x="3420601" y="2470161"/>
            <a:ext cx="2302797" cy="1917677"/>
            <a:chOff x="3413125" y="2270126"/>
            <a:chExt cx="2317750" cy="2317750"/>
          </a:xfrm>
        </p:grpSpPr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13FBD433-DB88-A2C1-D372-7E9719552FFD}"/>
                </a:ext>
              </a:extLst>
            </p:cNvPr>
            <p:cNvSpPr/>
            <p:nvPr/>
          </p:nvSpPr>
          <p:spPr>
            <a:xfrm>
              <a:off x="3536950" y="2393950"/>
              <a:ext cx="2070100" cy="207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>
                <a:lnSpc>
                  <a:spcPct val="120000"/>
                </a:lnSpc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재정 집행 </a:t>
              </a:r>
            </a:p>
            <a:p>
              <a:pPr algn="ctr" defTabSz="914400" latinLnBrk="1">
                <a:lnSpc>
                  <a:spcPct val="120000"/>
                </a:lnSpc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규제 최소화</a:t>
              </a: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3B150EF0-0608-6F75-24F0-B2B39BED4944}"/>
                </a:ext>
              </a:extLst>
            </p:cNvPr>
            <p:cNvSpPr/>
            <p:nvPr/>
          </p:nvSpPr>
          <p:spPr>
            <a:xfrm>
              <a:off x="3413125" y="2270126"/>
              <a:ext cx="2317750" cy="2317750"/>
            </a:xfrm>
            <a:prstGeom prst="ellipse">
              <a:avLst/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8754AED4-DF04-B140-AB5A-36D6AC780CED}"/>
              </a:ext>
            </a:extLst>
          </p:cNvPr>
          <p:cNvGrpSpPr/>
          <p:nvPr/>
        </p:nvGrpSpPr>
        <p:grpSpPr>
          <a:xfrm>
            <a:off x="6354547" y="2470161"/>
            <a:ext cx="2302797" cy="1917677"/>
            <a:chOff x="3413126" y="2270125"/>
            <a:chExt cx="2317750" cy="2317750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31DF1893-175E-E310-DC4F-5E7D6E0283DC}"/>
                </a:ext>
              </a:extLst>
            </p:cNvPr>
            <p:cNvSpPr/>
            <p:nvPr/>
          </p:nvSpPr>
          <p:spPr>
            <a:xfrm>
              <a:off x="3536950" y="2393950"/>
              <a:ext cx="2070100" cy="207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>
                <a:lnSpc>
                  <a:spcPct val="120000"/>
                </a:lnSpc>
              </a:pPr>
              <a:r>
                <a:rPr lang="en-US" altLang="ko-KR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RISE </a:t>
              </a: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121772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계획 기반</a:t>
              </a:r>
            </a:p>
            <a:p>
              <a:pPr algn="ctr" defTabSz="914400" latinLnBrk="1">
                <a:lnSpc>
                  <a:spcPct val="120000"/>
                </a:lnSpc>
              </a:pPr>
              <a:r>
                <a:rPr lang="ko-KR" altLang="en-US" sz="2000" dirty="0">
                  <a:ln w="9525"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C00068"/>
                  </a:solidFill>
                  <a:latin typeface="여기어때 잘난체 고딕 TTF" pitchFamily="2" charset="-127"/>
                  <a:ea typeface="여기어때 잘난체 고딕 TTF" pitchFamily="2" charset="-127"/>
                </a:rPr>
                <a:t>분야별 연계 강화</a:t>
              </a:r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26FE1537-6E61-1688-1E0C-9252B9FD9876}"/>
                </a:ext>
              </a:extLst>
            </p:cNvPr>
            <p:cNvSpPr/>
            <p:nvPr/>
          </p:nvSpPr>
          <p:spPr>
            <a:xfrm>
              <a:off x="3413126" y="2270125"/>
              <a:ext cx="2317750" cy="2317750"/>
            </a:xfrm>
            <a:prstGeom prst="ellipse">
              <a:avLst/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8A81341F-E131-42D7-9446-4FCA881DFDB8}"/>
              </a:ext>
            </a:extLst>
          </p:cNvPr>
          <p:cNvSpPr txBox="1"/>
          <p:nvPr/>
        </p:nvSpPr>
        <p:spPr>
          <a:xfrm>
            <a:off x="249342" y="4639195"/>
            <a:ext cx="294425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자체 여건 및 특성화  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전략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에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따라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자율혁신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을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추진할 수 있도록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 err="1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블록펀딩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방식으로 지원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BB461ED-D18A-4F37-8CB5-5E80981E976B}"/>
              </a:ext>
            </a:extLst>
          </p:cNvPr>
          <p:cNvSpPr txBox="1"/>
          <p:nvPr/>
        </p:nvSpPr>
        <p:spPr>
          <a:xfrm>
            <a:off x="3215216" y="4639195"/>
            <a:ext cx="29418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상위법령에 따른 집행기준 외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별도 지침 통한 규제는 최소화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95ADA45-B478-422B-8B04-BB44301E9022}"/>
              </a:ext>
            </a:extLst>
          </p:cNvPr>
          <p:cNvSpPr txBox="1"/>
          <p:nvPr/>
        </p:nvSpPr>
        <p:spPr>
          <a:xfrm>
            <a:off x="6178664" y="4639195"/>
            <a:ext cx="32385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대학은 발전계획과 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강점 분야에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부합하는 과제를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패키지로 신청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집행</a:t>
            </a:r>
            <a:endParaRPr lang="en-US" altLang="ko-KR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rgbClr val="C00068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32722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CC083-8244-7921-563C-12C0D1AA3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 descr="의류, 인간의 얼굴, 사람, 스크린샷이(가) 표시된 사진&#10;&#10;자동 생성된 설명">
            <a:extLst>
              <a:ext uri="{FF2B5EF4-FFF2-40B4-BE49-F238E27FC236}">
                <a16:creationId xmlns:a16="http://schemas.microsoft.com/office/drawing/2014/main" id="{59F8C69A-41AD-AC1F-DCA8-15E2213558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076" y="2164576"/>
            <a:ext cx="6638924" cy="4693424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18C50D0-1535-79BC-5605-E153D55F8176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A571A3A8-64C0-6E44-B015-574858C0A766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986C95C0-C502-2A52-FDBF-1CFC10C4F693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B605964-E9FF-306C-63B6-275C637883C8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5DB5B3-0C14-216E-8FD9-02A17447F748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3.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성과관리 혁신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D15F9AC-4B76-141D-C024-70509FF37FC8}"/>
              </a:ext>
            </a:extLst>
          </p:cNvPr>
          <p:cNvSpPr txBox="1"/>
          <p:nvPr/>
        </p:nvSpPr>
        <p:spPr>
          <a:xfrm>
            <a:off x="364005" y="971389"/>
            <a:ext cx="8191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latinLnBrk="1"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국가 차원의</a:t>
            </a:r>
            <a:r>
              <a:rPr lang="en-US" altLang="ko-KR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/>
            </a:r>
            <a:br>
              <a:rPr lang="en-US" altLang="ko-KR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</a:b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재정 지원 </a:t>
            </a: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성과 환류체계 구축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6AE5BBD0-2DFC-6617-191C-89BEC5A9BA23}"/>
              </a:ext>
            </a:extLst>
          </p:cNvPr>
          <p:cNvSpPr/>
          <p:nvPr/>
        </p:nvSpPr>
        <p:spPr>
          <a:xfrm>
            <a:off x="0" y="1029663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pic>
        <p:nvPicPr>
          <p:cNvPr id="11" name="그림 10" descr="스크린샷, 원, 그래픽, 폰트이(가) 표시된 사진&#10;&#10;자동 생성된 설명">
            <a:extLst>
              <a:ext uri="{FF2B5EF4-FFF2-40B4-BE49-F238E27FC236}">
                <a16:creationId xmlns:a16="http://schemas.microsoft.com/office/drawing/2014/main" id="{C49AA7CF-CCA5-6728-BDDF-44199937897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"/>
          <a:stretch/>
        </p:blipFill>
        <p:spPr>
          <a:xfrm>
            <a:off x="-6179" y="2484626"/>
            <a:ext cx="2881438" cy="36149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BB59B8-28CB-7D4C-0109-A4FC4B43F3CA}"/>
              </a:ext>
            </a:extLst>
          </p:cNvPr>
          <p:cNvSpPr txBox="1"/>
          <p:nvPr/>
        </p:nvSpPr>
        <p:spPr>
          <a:xfrm>
            <a:off x="2793053" y="2566831"/>
            <a:ext cx="6176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정부 재정지원사업  </a:t>
            </a: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통합 실태조사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를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통한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성과 분석 강화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9EDE65E-1A79-D039-F520-AA6EC1DC6732}"/>
              </a:ext>
            </a:extLst>
          </p:cNvPr>
          <p:cNvSpPr txBox="1"/>
          <p:nvPr/>
        </p:nvSpPr>
        <p:spPr>
          <a:xfrm>
            <a:off x="3057995" y="4107427"/>
            <a:ext cx="5559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latinLnBrk="1">
              <a:defRPr/>
            </a:pP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유사</a:t>
            </a:r>
            <a:r>
              <a:rPr lang="en-US" altLang="ko-KR" dirty="0">
                <a:latin typeface="여기어때 잘난체 고딕 TTF" pitchFamily="2" charset="-127"/>
                <a:ea typeface="여기어때 잘난체 고딕 TTF" pitchFamily="2" charset="-127"/>
              </a:rPr>
              <a:t>·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중복사업 관리</a:t>
            </a:r>
            <a:r>
              <a:rPr lang="en-US" altLang="ko-KR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, 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사각지대 발굴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57C497-EA92-E4F2-2322-E6646ABF2017}"/>
              </a:ext>
            </a:extLst>
          </p:cNvPr>
          <p:cNvSpPr txBox="1"/>
          <p:nvPr/>
        </p:nvSpPr>
        <p:spPr>
          <a:xfrm>
            <a:off x="2657034" y="5114187"/>
            <a:ext cx="62638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>재정지원 관련 </a:t>
            </a:r>
            <a:r>
              <a:rPr lang="en-US" altLang="ko-KR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  <a:t/>
            </a:r>
            <a:br>
              <a:rPr lang="en-US" altLang="ko-KR" dirty="0">
                <a:ln w="9525">
                  <a:solidFill>
                    <a:srgbClr val="5B9BD5">
                      <a:alpha val="0"/>
                    </a:srgbClr>
                  </a:solidFill>
                </a:ln>
                <a:latin typeface="여기어때 잘난체 고딕 TTF" pitchFamily="2" charset="-127"/>
                <a:ea typeface="여기어때 잘난체 고딕 TTF" pitchFamily="2" charset="-127"/>
              </a:rPr>
            </a:b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데이터 활용</a:t>
            </a:r>
            <a:r>
              <a: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및</a:t>
            </a:r>
            <a:r>
              <a:rPr lang="en-US" altLang="ko-KR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sz="20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관리 강화</a:t>
            </a:r>
            <a:endParaRPr lang="ko-KR" altLang="en-US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121772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88B7F4-A497-4C4D-AD79-CB8B3C2DE54D}"/>
              </a:ext>
            </a:extLst>
          </p:cNvPr>
          <p:cNvSpPr txBox="1"/>
          <p:nvPr/>
        </p:nvSpPr>
        <p:spPr>
          <a:xfrm>
            <a:off x="3142641" y="3261735"/>
            <a:ext cx="57782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 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가칭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고등교육재정지원센터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중심으로 재정지원에</a:t>
            </a:r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대한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/>
            </a:r>
            <a:b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 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투입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과정</a:t>
            </a:r>
            <a:r>
              <a:rPr lang="en-US" altLang="ko-KR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-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결과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를</a:t>
            </a:r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총체적으로 조사 및 분석 실시</a:t>
            </a:r>
            <a:endParaRPr lang="ko-KR" altLang="en-US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A51866-629B-4A79-BFA5-2302E9C88C11}"/>
              </a:ext>
            </a:extLst>
          </p:cNvPr>
          <p:cNvSpPr txBox="1"/>
          <p:nvPr/>
        </p:nvSpPr>
        <p:spPr>
          <a:xfrm>
            <a:off x="2995700" y="5767259"/>
            <a:ext cx="555980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▸ </a:t>
            </a:r>
            <a:r>
              <a:rPr lang="ko-KR" altLang="en-US" sz="1600" dirty="0">
                <a:solidFill>
                  <a:srgbClr val="C0006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성과중심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의 재정 운영을 위해 관련 데이터 통합 관리</a:t>
            </a:r>
            <a:endParaRPr lang="ko-KR" altLang="en-US" sz="1600" kern="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6580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26764-8BEE-47A0-AC64-920B3E546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그림 50">
            <a:extLst>
              <a:ext uri="{FF2B5EF4-FFF2-40B4-BE49-F238E27FC236}">
                <a16:creationId xmlns:a16="http://schemas.microsoft.com/office/drawing/2014/main" id="{7C0640FC-BB28-A5AF-9319-364A77F46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5250" y="651502"/>
            <a:ext cx="9239250" cy="6848965"/>
          </a:xfrm>
          <a:prstGeom prst="rect">
            <a:avLst/>
          </a:prstGeom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id="{05568C3E-A45B-42F5-8DC8-F8FA92513667}"/>
              </a:ext>
            </a:extLst>
          </p:cNvPr>
          <p:cNvGrpSpPr/>
          <p:nvPr/>
        </p:nvGrpSpPr>
        <p:grpSpPr>
          <a:xfrm>
            <a:off x="3351238" y="2333880"/>
            <a:ext cx="2441525" cy="2411298"/>
            <a:chOff x="3413125" y="2270125"/>
            <a:chExt cx="2317750" cy="2317750"/>
          </a:xfrm>
        </p:grpSpPr>
        <p:sp>
          <p:nvSpPr>
            <p:cNvPr id="24" name="타원 14">
              <a:extLst>
                <a:ext uri="{FF2B5EF4-FFF2-40B4-BE49-F238E27FC236}">
                  <a16:creationId xmlns:a16="http://schemas.microsoft.com/office/drawing/2014/main" id="{70369896-02F5-48D4-966A-3A19AD8523AB}"/>
                </a:ext>
              </a:extLst>
            </p:cNvPr>
            <p:cNvSpPr/>
            <p:nvPr/>
          </p:nvSpPr>
          <p:spPr>
            <a:xfrm>
              <a:off x="3497785" y="2356896"/>
              <a:ext cx="2136127" cy="2144209"/>
            </a:xfrm>
            <a:prstGeom prst="roundRect">
              <a:avLst>
                <a:gd name="adj" fmla="val 10183"/>
              </a:avLst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  <p:sp>
          <p:nvSpPr>
            <p:cNvPr id="26" name="타원 16">
              <a:extLst>
                <a:ext uri="{FF2B5EF4-FFF2-40B4-BE49-F238E27FC236}">
                  <a16:creationId xmlns:a16="http://schemas.microsoft.com/office/drawing/2014/main" id="{C5017A73-E3FC-40EF-AA4C-EBD23BBCA752}"/>
                </a:ext>
              </a:extLst>
            </p:cNvPr>
            <p:cNvSpPr/>
            <p:nvPr/>
          </p:nvSpPr>
          <p:spPr>
            <a:xfrm>
              <a:off x="3413125" y="2270125"/>
              <a:ext cx="2317750" cy="2317750"/>
            </a:xfrm>
            <a:prstGeom prst="roundRect">
              <a:avLst>
                <a:gd name="adj" fmla="val 9812"/>
              </a:avLst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</p:grpSp>
      <p:pic>
        <p:nvPicPr>
          <p:cNvPr id="34" name="그림 33" descr="의류, 사람, 인간의 얼굴, 일이(가) 표시된 사진&#10;&#10;자동 생성된 설명">
            <a:extLst>
              <a:ext uri="{FF2B5EF4-FFF2-40B4-BE49-F238E27FC236}">
                <a16:creationId xmlns:a16="http://schemas.microsoft.com/office/drawing/2014/main" id="{138E6CF5-C14A-49B0-866E-1D552316BBF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5"/>
          <a:stretch/>
        </p:blipFill>
        <p:spPr>
          <a:xfrm>
            <a:off x="3434206" y="2424152"/>
            <a:ext cx="2256089" cy="1304546"/>
          </a:xfrm>
          <a:prstGeom prst="round2SameRect">
            <a:avLst>
              <a:gd name="adj1" fmla="val 16031"/>
              <a:gd name="adj2" fmla="val 0"/>
            </a:avLst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E6A68D6D-FC1C-C587-CB94-9D8A412380CF}"/>
              </a:ext>
            </a:extLst>
          </p:cNvPr>
          <p:cNvGrpSpPr/>
          <p:nvPr/>
        </p:nvGrpSpPr>
        <p:grpSpPr>
          <a:xfrm>
            <a:off x="262965" y="1"/>
            <a:ext cx="430306" cy="478118"/>
            <a:chOff x="262965" y="0"/>
            <a:chExt cx="466164" cy="58569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3BCB66F-0C43-38A3-DC9D-6D861AB42E4D}"/>
                </a:ext>
              </a:extLst>
            </p:cNvPr>
            <p:cNvSpPr/>
            <p:nvPr userDrawn="1"/>
          </p:nvSpPr>
          <p:spPr>
            <a:xfrm>
              <a:off x="262965" y="0"/>
              <a:ext cx="466164" cy="579719"/>
            </a:xfrm>
            <a:prstGeom prst="rect">
              <a:avLst/>
            </a:prstGeom>
            <a:solidFill>
              <a:srgbClr val="C400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227ABA68-9F4F-9AE2-57A0-5F73D6311DE7}"/>
                </a:ext>
              </a:extLst>
            </p:cNvPr>
            <p:cNvSpPr/>
            <p:nvPr userDrawn="1"/>
          </p:nvSpPr>
          <p:spPr>
            <a:xfrm>
              <a:off x="262965" y="525930"/>
              <a:ext cx="466164" cy="59765"/>
            </a:xfrm>
            <a:prstGeom prst="rect">
              <a:avLst/>
            </a:prstGeom>
            <a:solidFill>
              <a:srgbClr val="1217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 defTabSz="914400" latinLnBrk="1"/>
              <a:endParaRPr lang="ko-KR" altLang="en-US" sz="1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여기어때 잘난체 고딕" panose="00000500000000000000" pitchFamily="50" charset="-127"/>
                <a:ea typeface="여기어때 잘난체 고딕" panose="00000500000000000000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9B3114A-E5C9-DBD4-0C4C-89B1991F069B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6A74FD-F364-B088-2B21-E71E91D3C0B0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3.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</a:rPr>
              <a:t>성과관리 혁신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29C5319-4438-AE85-A441-2DCB60872D49}"/>
              </a:ext>
            </a:extLst>
          </p:cNvPr>
          <p:cNvSpPr txBox="1"/>
          <p:nvPr/>
        </p:nvSpPr>
        <p:spPr>
          <a:xfrm>
            <a:off x="428625" y="1203059"/>
            <a:ext cx="819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121772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지역과 대학의 </a:t>
            </a:r>
            <a:r>
              <a:rPr lang="ko-KR" altLang="en-US" sz="32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성과관리 역량 강화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1B96C8D9-827C-31C7-D5B4-EFA6B2205DC8}"/>
              </a:ext>
            </a:extLst>
          </p:cNvPr>
          <p:cNvSpPr/>
          <p:nvPr/>
        </p:nvSpPr>
        <p:spPr>
          <a:xfrm>
            <a:off x="0" y="1076011"/>
            <a:ext cx="297330" cy="839247"/>
          </a:xfrm>
          <a:prstGeom prst="rect">
            <a:avLst/>
          </a:prstGeom>
          <a:solidFill>
            <a:srgbClr val="C4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sz="12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4DB6759B-6256-93E3-78AC-1A1157E36CA8}"/>
              </a:ext>
            </a:extLst>
          </p:cNvPr>
          <p:cNvGrpSpPr/>
          <p:nvPr/>
        </p:nvGrpSpPr>
        <p:grpSpPr>
          <a:xfrm>
            <a:off x="6033890" y="2306562"/>
            <a:ext cx="2441525" cy="2411298"/>
            <a:chOff x="3413125" y="2270125"/>
            <a:chExt cx="2317750" cy="2317750"/>
          </a:xfrm>
        </p:grpSpPr>
        <p:sp>
          <p:nvSpPr>
            <p:cNvPr id="32" name="타원 14">
              <a:extLst>
                <a:ext uri="{FF2B5EF4-FFF2-40B4-BE49-F238E27FC236}">
                  <a16:creationId xmlns:a16="http://schemas.microsoft.com/office/drawing/2014/main" id="{68F7AF52-6276-877E-5BE6-625873E7BC15}"/>
                </a:ext>
              </a:extLst>
            </p:cNvPr>
            <p:cNvSpPr/>
            <p:nvPr/>
          </p:nvSpPr>
          <p:spPr>
            <a:xfrm>
              <a:off x="3497785" y="2356896"/>
              <a:ext cx="2136127" cy="2144209"/>
            </a:xfrm>
            <a:prstGeom prst="roundRect">
              <a:avLst>
                <a:gd name="adj" fmla="val 10183"/>
              </a:avLst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  <p:sp>
          <p:nvSpPr>
            <p:cNvPr id="33" name="타원 16">
              <a:extLst>
                <a:ext uri="{FF2B5EF4-FFF2-40B4-BE49-F238E27FC236}">
                  <a16:creationId xmlns:a16="http://schemas.microsoft.com/office/drawing/2014/main" id="{915315C0-4A3B-E8F3-556F-B436369F8FD1}"/>
                </a:ext>
              </a:extLst>
            </p:cNvPr>
            <p:cNvSpPr/>
            <p:nvPr/>
          </p:nvSpPr>
          <p:spPr>
            <a:xfrm>
              <a:off x="3413125" y="2270125"/>
              <a:ext cx="2317750" cy="2317750"/>
            </a:xfrm>
            <a:prstGeom prst="roundRect">
              <a:avLst>
                <a:gd name="adj" fmla="val 9812"/>
              </a:avLst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</p:grpSp>
      <p:pic>
        <p:nvPicPr>
          <p:cNvPr id="36" name="그림 35" descr="사람, 텍스트, 컴퓨터, 사무용품이(가) 표시된 사진&#10;&#10;자동 생성된 설명">
            <a:extLst>
              <a:ext uri="{FF2B5EF4-FFF2-40B4-BE49-F238E27FC236}">
                <a16:creationId xmlns:a16="http://schemas.microsoft.com/office/drawing/2014/main" id="{D801C941-78B9-DE30-CCE1-16F285DE343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8" t="13028" r="3678"/>
          <a:stretch/>
        </p:blipFill>
        <p:spPr>
          <a:xfrm>
            <a:off x="6123070" y="2396834"/>
            <a:ext cx="2250203" cy="1574190"/>
          </a:xfrm>
          <a:prstGeom prst="round2SameRect">
            <a:avLst>
              <a:gd name="adj1" fmla="val 13714"/>
              <a:gd name="adj2" fmla="val 0"/>
            </a:avLst>
          </a:prstGeom>
        </p:spPr>
      </p:pic>
      <p:sp>
        <p:nvSpPr>
          <p:cNvPr id="41" name="직사각형 40">
            <a:extLst>
              <a:ext uri="{FF2B5EF4-FFF2-40B4-BE49-F238E27FC236}">
                <a16:creationId xmlns:a16="http://schemas.microsoft.com/office/drawing/2014/main" id="{3624DFC9-17E5-3C2E-E9E3-CA6C6E77CFA0}"/>
              </a:ext>
            </a:extLst>
          </p:cNvPr>
          <p:cNvSpPr/>
          <p:nvPr/>
        </p:nvSpPr>
        <p:spPr>
          <a:xfrm rot="10800000">
            <a:off x="6123069" y="2800859"/>
            <a:ext cx="2249878" cy="1184853"/>
          </a:xfrm>
          <a:prstGeom prst="rect">
            <a:avLst/>
          </a:prstGeom>
          <a:gradFill>
            <a:gsLst>
              <a:gs pos="39000">
                <a:schemeClr val="bg1"/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20CB0737-E288-DEBB-9C46-6C8A2056DDBB}"/>
              </a:ext>
            </a:extLst>
          </p:cNvPr>
          <p:cNvGrpSpPr/>
          <p:nvPr/>
        </p:nvGrpSpPr>
        <p:grpSpPr>
          <a:xfrm>
            <a:off x="668587" y="2333880"/>
            <a:ext cx="2441525" cy="2411297"/>
            <a:chOff x="3413125" y="2270125"/>
            <a:chExt cx="2317750" cy="2317750"/>
          </a:xfrm>
        </p:grpSpPr>
        <p:sp>
          <p:nvSpPr>
            <p:cNvPr id="8" name="타원 14">
              <a:extLst>
                <a:ext uri="{FF2B5EF4-FFF2-40B4-BE49-F238E27FC236}">
                  <a16:creationId xmlns:a16="http://schemas.microsoft.com/office/drawing/2014/main" id="{4DDB5C23-55F7-7DD7-6317-915FEDFAAFAB}"/>
                </a:ext>
              </a:extLst>
            </p:cNvPr>
            <p:cNvSpPr/>
            <p:nvPr/>
          </p:nvSpPr>
          <p:spPr>
            <a:xfrm>
              <a:off x="3497785" y="2356896"/>
              <a:ext cx="2136127" cy="2144209"/>
            </a:xfrm>
            <a:prstGeom prst="roundRect">
              <a:avLst>
                <a:gd name="adj" fmla="val 10183"/>
              </a:avLst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  <p:sp>
          <p:nvSpPr>
            <p:cNvPr id="9" name="타원 16">
              <a:extLst>
                <a:ext uri="{FF2B5EF4-FFF2-40B4-BE49-F238E27FC236}">
                  <a16:creationId xmlns:a16="http://schemas.microsoft.com/office/drawing/2014/main" id="{B34179C4-3224-C244-C5CE-F3379F054201}"/>
                </a:ext>
              </a:extLst>
            </p:cNvPr>
            <p:cNvSpPr/>
            <p:nvPr/>
          </p:nvSpPr>
          <p:spPr>
            <a:xfrm>
              <a:off x="3413125" y="2270125"/>
              <a:ext cx="2317750" cy="2317750"/>
            </a:xfrm>
            <a:prstGeom prst="roundRect">
              <a:avLst>
                <a:gd name="adj" fmla="val 9812"/>
              </a:avLst>
            </a:prstGeom>
            <a:noFill/>
            <a:ln w="6350">
              <a:solidFill>
                <a:srgbClr val="0F7E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0" bIns="72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5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여기어때 잘난체 고딕" panose="00000500000000000000" pitchFamily="50" charset="-127"/>
                <a:ea typeface="여기어때 잘난체 고딕" panose="00000500000000000000" pitchFamily="50" charset="-127"/>
                <a:cs typeface="+mn-cs"/>
              </a:endParaRPr>
            </a:p>
          </p:txBody>
        </p:sp>
      </p:grpSp>
      <p:pic>
        <p:nvPicPr>
          <p:cNvPr id="46" name="그림 45" descr="컴퓨터, 노트북, 텍스트, 실내이(가) 표시된 사진&#10;&#10;자동 생성된 설명">
            <a:extLst>
              <a:ext uri="{FF2B5EF4-FFF2-40B4-BE49-F238E27FC236}">
                <a16:creationId xmlns:a16="http://schemas.microsoft.com/office/drawing/2014/main" id="{10C9E088-1D21-3F59-98B3-9399BF89F3E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67" y="2424152"/>
            <a:ext cx="2250203" cy="1529626"/>
          </a:xfrm>
          <a:prstGeom prst="round2SameRect">
            <a:avLst>
              <a:gd name="adj1" fmla="val 12701"/>
              <a:gd name="adj2" fmla="val 0"/>
            </a:avLst>
          </a:prstGeom>
        </p:spPr>
      </p:pic>
      <p:sp>
        <p:nvSpPr>
          <p:cNvPr id="47" name="직사각형 46">
            <a:extLst>
              <a:ext uri="{FF2B5EF4-FFF2-40B4-BE49-F238E27FC236}">
                <a16:creationId xmlns:a16="http://schemas.microsoft.com/office/drawing/2014/main" id="{D3948CF0-5361-2CF4-C0A7-9314CD6D23E0}"/>
              </a:ext>
            </a:extLst>
          </p:cNvPr>
          <p:cNvSpPr/>
          <p:nvPr/>
        </p:nvSpPr>
        <p:spPr>
          <a:xfrm rot="10800000">
            <a:off x="743891" y="2692762"/>
            <a:ext cx="2249878" cy="1328783"/>
          </a:xfrm>
          <a:prstGeom prst="rect">
            <a:avLst/>
          </a:prstGeom>
          <a:gradFill>
            <a:gsLst>
              <a:gs pos="39000">
                <a:schemeClr val="bg1"/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C74B296-E067-1A93-833E-766D98123243}"/>
              </a:ext>
            </a:extLst>
          </p:cNvPr>
          <p:cNvSpPr txBox="1"/>
          <p:nvPr/>
        </p:nvSpPr>
        <p:spPr>
          <a:xfrm>
            <a:off x="6172820" y="3556612"/>
            <a:ext cx="2150376" cy="10387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대학 발전 계획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수립 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자율 성과 관리체계 구축 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5F138A-A629-A807-8F3F-D142C3291A5F}"/>
              </a:ext>
            </a:extLst>
          </p:cNvPr>
          <p:cNvSpPr txBox="1"/>
          <p:nvPr/>
        </p:nvSpPr>
        <p:spPr>
          <a:xfrm>
            <a:off x="664380" y="3590346"/>
            <a:ext cx="2408898" cy="1001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RISE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센터 중심</a:t>
            </a:r>
            <a:endParaRPr kumimoji="0" lang="en-US" altLang="ko-KR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C00068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평가</a:t>
            </a: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모니터링</a:t>
            </a:r>
            <a:r>
              <a:rPr lang="en-US" altLang="ko-KR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등 </a:t>
            </a:r>
            <a:r>
              <a:rPr kumimoji="0" lang="ko-KR" altLang="en-US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성과관리 수행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02060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4A43493-5AD4-4495-AD35-A208A08522BE}"/>
              </a:ext>
            </a:extLst>
          </p:cNvPr>
          <p:cNvSpPr/>
          <p:nvPr/>
        </p:nvSpPr>
        <p:spPr>
          <a:xfrm rot="10800000">
            <a:off x="3440417" y="2828177"/>
            <a:ext cx="2249878" cy="1184853"/>
          </a:xfrm>
          <a:prstGeom prst="rect">
            <a:avLst/>
          </a:prstGeom>
          <a:gradFill>
            <a:gsLst>
              <a:gs pos="39000">
                <a:schemeClr val="bg1"/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131E8FD-BE12-4C39-A5DF-6CE3EEE55DBE}"/>
              </a:ext>
            </a:extLst>
          </p:cNvPr>
          <p:cNvSpPr txBox="1"/>
          <p:nvPr/>
        </p:nvSpPr>
        <p:spPr>
          <a:xfrm>
            <a:off x="3487062" y="3685658"/>
            <a:ext cx="2150376" cy="706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성과평가 결과</a:t>
            </a:r>
            <a:endParaRPr lang="en-US" altLang="ko-KR" sz="16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C00068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예산 지원</a:t>
            </a: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 </a:t>
            </a:r>
            <a:r>
              <a:rPr lang="ko-KR" altLang="en-US" sz="160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C00068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등에 </a:t>
            </a:r>
            <a:r>
              <a:rPr lang="ko-KR" altLang="en-US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활용</a:t>
            </a:r>
            <a:endParaRPr lang="en-US" altLang="ko-KR" sz="160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02060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14329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E9C34-0E35-93E3-D044-143F7EAA2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그림 36" descr="텍스트, 노트북, 사람, 컴퓨터이(가) 표시된 사진&#10;&#10;자동 생성된 설명">
            <a:extLst>
              <a:ext uri="{FF2B5EF4-FFF2-40B4-BE49-F238E27FC236}">
                <a16:creationId xmlns:a16="http://schemas.microsoft.com/office/drawing/2014/main" id="{AD5BEE82-A28F-4DC5-A733-9E68D20593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52" t="46610" r="10687" b="4212"/>
          <a:stretch/>
        </p:blipFill>
        <p:spPr>
          <a:xfrm flipH="1">
            <a:off x="0" y="3216137"/>
            <a:ext cx="9144000" cy="3655532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9C624162-76BE-4F61-A625-AC6D156A8A07}"/>
              </a:ext>
            </a:extLst>
          </p:cNvPr>
          <p:cNvSpPr/>
          <p:nvPr/>
        </p:nvSpPr>
        <p:spPr>
          <a:xfrm>
            <a:off x="0" y="502632"/>
            <a:ext cx="9144000" cy="5787636"/>
          </a:xfrm>
          <a:prstGeom prst="rect">
            <a:avLst/>
          </a:prstGeom>
          <a:gradFill>
            <a:gsLst>
              <a:gs pos="67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970A64-212D-4FF2-4BB8-14F372BF0916}"/>
              </a:ext>
            </a:extLst>
          </p:cNvPr>
          <p:cNvSpPr txBox="1"/>
          <p:nvPr/>
        </p:nvSpPr>
        <p:spPr>
          <a:xfrm>
            <a:off x="284183" y="74853"/>
            <a:ext cx="389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여기어때 잘난체 고딕 TTF" pitchFamily="2" charset="-127"/>
                <a:ea typeface="여기어때 잘난체 고딕 TTF" pitchFamily="2" charset="-127"/>
              </a:rPr>
              <a:t>Ⅳ</a:t>
            </a:r>
            <a:endParaRPr kumimoji="0" lang="ko-KR" altLang="en-US" sz="1600" b="0" i="0" u="none" strike="noStrike" kern="1200" cap="none" spc="0" normalizeH="0" baseline="0" noProof="0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7CDEB6-8720-F9E2-8AD1-F1F9BD0F901C}"/>
              </a:ext>
            </a:extLst>
          </p:cNvPr>
          <p:cNvSpPr txBox="1"/>
          <p:nvPr/>
        </p:nvSpPr>
        <p:spPr>
          <a:xfrm>
            <a:off x="733445" y="74853"/>
            <a:ext cx="63425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2025</a:t>
            </a:r>
            <a:r>
              <a:rPr kumimoji="0" lang="ko-KR" altLang="en-US" sz="1600" b="0" i="0" u="none" strike="noStrike" kern="1200" cap="none" spc="0" normalizeH="0" baseline="0" noProof="0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년 이후 재정지원 사업 구조 변화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93C297F8-2894-419A-9082-93421B7ECA76}"/>
              </a:ext>
            </a:extLst>
          </p:cNvPr>
          <p:cNvGrpSpPr/>
          <p:nvPr/>
        </p:nvGrpSpPr>
        <p:grpSpPr>
          <a:xfrm rot="10800000">
            <a:off x="2290502" y="3771896"/>
            <a:ext cx="4957023" cy="1984775"/>
            <a:chOff x="2676185" y="1472311"/>
            <a:chExt cx="4957023" cy="2306405"/>
          </a:xfrm>
        </p:grpSpPr>
        <p:cxnSp>
          <p:nvCxnSpPr>
            <p:cNvPr id="42" name="직선 화살표 연결선 41">
              <a:extLst>
                <a:ext uri="{FF2B5EF4-FFF2-40B4-BE49-F238E27FC236}">
                  <a16:creationId xmlns:a16="http://schemas.microsoft.com/office/drawing/2014/main" id="{91B0E295-B4EE-41BE-A0EB-E4D4F3DAFB5C}"/>
                </a:ext>
              </a:extLst>
            </p:cNvPr>
            <p:cNvCxnSpPr>
              <a:cxnSpLocks/>
            </p:cNvCxnSpPr>
            <p:nvPr/>
          </p:nvCxnSpPr>
          <p:spPr>
            <a:xfrm>
              <a:off x="2676185" y="1472311"/>
              <a:ext cx="0" cy="2306405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</a:schemeClr>
              </a:solidFill>
              <a:tailEnd type="triangl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화살표 연결선 54">
              <a:extLst>
                <a:ext uri="{FF2B5EF4-FFF2-40B4-BE49-F238E27FC236}">
                  <a16:creationId xmlns:a16="http://schemas.microsoft.com/office/drawing/2014/main" id="{24F51AE1-EF9C-4F97-A5E1-34A430AF15DD}"/>
                </a:ext>
              </a:extLst>
            </p:cNvPr>
            <p:cNvCxnSpPr>
              <a:cxnSpLocks/>
            </p:cNvCxnSpPr>
            <p:nvPr/>
          </p:nvCxnSpPr>
          <p:spPr>
            <a:xfrm>
              <a:off x="5188794" y="1472311"/>
              <a:ext cx="0" cy="2306405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</a:schemeClr>
              </a:solidFill>
              <a:tailEnd type="triangl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화살표 연결선 55">
              <a:extLst>
                <a:ext uri="{FF2B5EF4-FFF2-40B4-BE49-F238E27FC236}">
                  <a16:creationId xmlns:a16="http://schemas.microsoft.com/office/drawing/2014/main" id="{F47759A6-9148-44B5-B7AC-01ABABC8762C}"/>
                </a:ext>
              </a:extLst>
            </p:cNvPr>
            <p:cNvCxnSpPr>
              <a:cxnSpLocks/>
            </p:cNvCxnSpPr>
            <p:nvPr/>
          </p:nvCxnSpPr>
          <p:spPr>
            <a:xfrm>
              <a:off x="7633208" y="1472311"/>
              <a:ext cx="0" cy="2306405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</a:schemeClr>
              </a:solidFill>
              <a:tailEnd type="triangl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432DFDE7-FD4E-43AF-9529-E38C51F9663A}"/>
              </a:ext>
            </a:extLst>
          </p:cNvPr>
          <p:cNvGrpSpPr/>
          <p:nvPr/>
        </p:nvGrpSpPr>
        <p:grpSpPr>
          <a:xfrm>
            <a:off x="1342730" y="4191255"/>
            <a:ext cx="6852570" cy="1828545"/>
            <a:chOff x="1728412" y="1357209"/>
            <a:chExt cx="6852570" cy="1340272"/>
          </a:xfrm>
        </p:grpSpPr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62D9637D-992D-4313-A7C9-96D19B146673}"/>
                </a:ext>
              </a:extLst>
            </p:cNvPr>
            <p:cNvSpPr/>
            <p:nvPr/>
          </p:nvSpPr>
          <p:spPr>
            <a:xfrm>
              <a:off x="4159192" y="1577057"/>
              <a:ext cx="1895547" cy="927558"/>
            </a:xfrm>
            <a:prstGeom prst="roundRect">
              <a:avLst>
                <a:gd name="adj" fmla="val 15737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RISE 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사업</a:t>
              </a:r>
            </a:p>
          </p:txBody>
        </p:sp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9D49AD76-BC60-4520-85B3-52124B74C466}"/>
                </a:ext>
              </a:extLst>
            </p:cNvPr>
            <p:cNvSpPr/>
            <p:nvPr/>
          </p:nvSpPr>
          <p:spPr>
            <a:xfrm>
              <a:off x="1728412" y="135720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대학혁신지원</a:t>
              </a:r>
            </a:p>
          </p:txBody>
        </p: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id="{51CD8D6E-E208-40C1-ACC1-36B4301FEFC7}"/>
                </a:ext>
              </a:extLst>
            </p:cNvPr>
            <p:cNvSpPr/>
            <p:nvPr/>
          </p:nvSpPr>
          <p:spPr>
            <a:xfrm>
              <a:off x="1728412" y="184869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전문대학지원사업</a:t>
              </a:r>
            </a:p>
          </p:txBody>
        </p: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D584D6C6-13B3-4465-93F3-A3AF45A99AF3}"/>
                </a:ext>
              </a:extLst>
            </p:cNvPr>
            <p:cNvSpPr/>
            <p:nvPr/>
          </p:nvSpPr>
          <p:spPr>
            <a:xfrm>
              <a:off x="1728412" y="234018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국립대학육성사업</a:t>
              </a:r>
            </a:p>
          </p:txBody>
        </p:sp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43D9A4DD-DA9D-4EE9-80ED-EBE17588E9F1}"/>
                </a:ext>
              </a:extLst>
            </p:cNvPr>
            <p:cNvSpPr/>
            <p:nvPr/>
          </p:nvSpPr>
          <p:spPr>
            <a:xfrm>
              <a:off x="6685435" y="135720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국가장학금</a:t>
              </a:r>
            </a:p>
          </p:txBody>
        </p:sp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09EC10A7-417B-46F3-9EF7-3CE2574E6007}"/>
                </a:ext>
              </a:extLst>
            </p:cNvPr>
            <p:cNvSpPr/>
            <p:nvPr/>
          </p:nvSpPr>
          <p:spPr>
            <a:xfrm>
              <a:off x="6685435" y="184869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4</a:t>
              </a:r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단계 두뇌한국</a:t>
              </a:r>
              <a:r>
                <a:rPr lang="en-US" altLang="ko-KR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21</a:t>
              </a:r>
              <a:endParaRPr lang="ko-KR" altLang="en-US" sz="14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  <p:sp>
          <p:nvSpPr>
            <p:cNvPr id="74" name="사각형: 둥근 모서리 73">
              <a:extLst>
                <a:ext uri="{FF2B5EF4-FFF2-40B4-BE49-F238E27FC236}">
                  <a16:creationId xmlns:a16="http://schemas.microsoft.com/office/drawing/2014/main" id="{77CCA6A1-2F29-40E4-ACD7-16CD83ED7FDD}"/>
                </a:ext>
              </a:extLst>
            </p:cNvPr>
            <p:cNvSpPr/>
            <p:nvPr/>
          </p:nvSpPr>
          <p:spPr>
            <a:xfrm>
              <a:off x="6685435" y="2340189"/>
              <a:ext cx="1895547" cy="35729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72000" bIns="72000" rtlCol="0" anchor="ctr"/>
            <a:lstStyle/>
            <a:p>
              <a:pPr algn="ctr"/>
              <a:r>
                <a:rPr lang="ko-KR" altLang="en-US" sz="1400" kern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첨단분야 인재양성 등</a:t>
              </a:r>
            </a:p>
          </p:txBody>
        </p:sp>
      </p:grpSp>
      <p:sp>
        <p:nvSpPr>
          <p:cNvPr id="75" name="타원 74">
            <a:extLst>
              <a:ext uri="{FF2B5EF4-FFF2-40B4-BE49-F238E27FC236}">
                <a16:creationId xmlns:a16="http://schemas.microsoft.com/office/drawing/2014/main" id="{0386E626-7DBD-4387-9E0D-E9FAA94F1F3C}"/>
              </a:ext>
            </a:extLst>
          </p:cNvPr>
          <p:cNvSpPr/>
          <p:nvPr/>
        </p:nvSpPr>
        <p:spPr>
          <a:xfrm>
            <a:off x="1234582" y="1036973"/>
            <a:ext cx="1946322" cy="194632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>
              <a:lnSpc>
                <a:spcPct val="120000"/>
              </a:lnSpc>
            </a:pPr>
            <a:r>
              <a:rPr lang="ko-KR" altLang="en-US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일반 재정지원</a:t>
            </a: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ct val="120000"/>
              </a:lnSpc>
            </a:pP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ct val="120000"/>
              </a:lnSpc>
            </a:pP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  <a:cs typeface="KoPubWorld돋움체 Bold" panose="00000800000000000000" pitchFamily="2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9ED7B119-3CE1-4C72-AC57-16FB4B8A7B12}"/>
              </a:ext>
            </a:extLst>
          </p:cNvPr>
          <p:cNvSpPr/>
          <p:nvPr/>
        </p:nvSpPr>
        <p:spPr>
          <a:xfrm>
            <a:off x="1118161" y="920552"/>
            <a:ext cx="2179164" cy="2179164"/>
          </a:xfrm>
          <a:prstGeom prst="ellipse">
            <a:avLst/>
          </a:prstGeom>
          <a:noFill/>
          <a:ln w="28575">
            <a:solidFill>
              <a:srgbClr val="3184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EF977DBB-5621-4FC1-8323-2CF2541684E0}"/>
              </a:ext>
            </a:extLst>
          </p:cNvPr>
          <p:cNvSpPr/>
          <p:nvPr/>
        </p:nvSpPr>
        <p:spPr>
          <a:xfrm>
            <a:off x="3713093" y="1036973"/>
            <a:ext cx="1946322" cy="194632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>
              <a:lnSpc>
                <a:spcPct val="120000"/>
              </a:lnSpc>
            </a:pPr>
            <a:r>
              <a:rPr lang="en-US" altLang="ko-KR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RISE(</a:t>
            </a:r>
            <a:r>
              <a:rPr lang="ko-KR" altLang="en-US" b="1" dirty="0" err="1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라이즈</a:t>
            </a:r>
            <a:r>
              <a:rPr lang="en-US" altLang="ko-KR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)</a:t>
            </a:r>
          </a:p>
          <a:p>
            <a:pPr algn="ctr" defTabSz="914400" latinLnBrk="1">
              <a:lnSpc>
                <a:spcPct val="120000"/>
              </a:lnSpc>
            </a:pP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50AFB6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ct val="120000"/>
              </a:lnSpc>
            </a:pPr>
            <a:endParaRPr lang="ko-KR" altLang="en-US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50AFB6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084B99B0-7F4F-4F10-9496-E852BA450CA6}"/>
              </a:ext>
            </a:extLst>
          </p:cNvPr>
          <p:cNvSpPr/>
          <p:nvPr/>
        </p:nvSpPr>
        <p:spPr>
          <a:xfrm>
            <a:off x="3596672" y="920552"/>
            <a:ext cx="2179164" cy="2179164"/>
          </a:xfrm>
          <a:prstGeom prst="ellipse">
            <a:avLst/>
          </a:prstGeom>
          <a:noFill/>
          <a:ln w="38100">
            <a:solidFill>
              <a:srgbClr val="50AF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05461DD5-46EE-4FAC-923F-4D87B088D7D2}"/>
              </a:ext>
            </a:extLst>
          </p:cNvPr>
          <p:cNvSpPr/>
          <p:nvPr/>
        </p:nvSpPr>
        <p:spPr>
          <a:xfrm>
            <a:off x="6191605" y="1036973"/>
            <a:ext cx="1946322" cy="194632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>
              <a:lnSpc>
                <a:spcPct val="120000"/>
              </a:lnSpc>
            </a:pPr>
            <a:r>
              <a:rPr lang="ko-KR" altLang="en-US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BB9FE0"/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 Bold" panose="00000800000000000000" pitchFamily="2" charset="-127"/>
              </a:rPr>
              <a:t>특수목적 지원</a:t>
            </a: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BB9FE0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ct val="120000"/>
              </a:lnSpc>
            </a:pP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BB9FE0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ct val="120000"/>
              </a:lnSpc>
            </a:pPr>
            <a:endParaRPr lang="en-US" altLang="ko-KR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BB9FE0"/>
              </a:solidFill>
              <a:latin typeface="여기어때 잘난체 고딕 TTF" pitchFamily="2" charset="-127"/>
              <a:ea typeface="여기어때 잘난체 고딕 TTF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70DC5860-1029-46C7-BEF9-370E9A40162C}"/>
              </a:ext>
            </a:extLst>
          </p:cNvPr>
          <p:cNvSpPr/>
          <p:nvPr/>
        </p:nvSpPr>
        <p:spPr>
          <a:xfrm>
            <a:off x="6075184" y="920552"/>
            <a:ext cx="2179164" cy="2179164"/>
          </a:xfrm>
          <a:prstGeom prst="ellipse">
            <a:avLst/>
          </a:prstGeom>
          <a:noFill/>
          <a:ln w="28575">
            <a:solidFill>
              <a:srgbClr val="BB9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 defTabSz="914400" latinLnBrk="1"/>
            <a:endParaRPr lang="ko-KR" altLang="en-US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여기어때 잘난체 고딕" panose="00000500000000000000" pitchFamily="50" charset="-127"/>
              <a:ea typeface="여기어때 잘난체 고딕" panose="00000500000000000000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21B2F8A6-3FE7-4EE0-B074-B7B2D4D074D2}"/>
              </a:ext>
            </a:extLst>
          </p:cNvPr>
          <p:cNvSpPr txBox="1"/>
          <p:nvPr/>
        </p:nvSpPr>
        <p:spPr>
          <a:xfrm>
            <a:off x="975848" y="3310008"/>
            <a:ext cx="24637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_Pro Bold" panose="00000800000000000000" pitchFamily="50" charset="-127"/>
              </a:rPr>
              <a:t>대학 발전 계획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029751A-22F2-4D8E-B1F8-29EE4835E5B3}"/>
              </a:ext>
            </a:extLst>
          </p:cNvPr>
          <p:cNvSpPr txBox="1"/>
          <p:nvPr/>
        </p:nvSpPr>
        <p:spPr>
          <a:xfrm>
            <a:off x="3503020" y="3295713"/>
            <a:ext cx="24637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_Pro Bold" panose="00000800000000000000" pitchFamily="50" charset="-127"/>
              </a:rPr>
              <a:t>지자체별 </a:t>
            </a:r>
            <a:r>
              <a:rPr lang="en-US" altLang="ko-KR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_Pro Bold" panose="00000800000000000000" pitchFamily="50" charset="-127"/>
              </a:rPr>
              <a:t>RISE </a:t>
            </a:r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_Pro Bold" panose="00000800000000000000" pitchFamily="50" charset="-127"/>
              </a:rPr>
              <a:t>계획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C660457-C3E8-4B63-B2CA-C9A406376A2C}"/>
              </a:ext>
            </a:extLst>
          </p:cNvPr>
          <p:cNvSpPr txBox="1"/>
          <p:nvPr/>
        </p:nvSpPr>
        <p:spPr>
          <a:xfrm>
            <a:off x="5980600" y="3316922"/>
            <a:ext cx="24637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여기어때 잘난체 고딕 TTF" pitchFamily="2" charset="-127"/>
                <a:ea typeface="여기어때 잘난체 고딕 TTF" pitchFamily="2" charset="-127"/>
                <a:cs typeface="KoPubWorld돋움체_Pro Bold" panose="00000800000000000000" pitchFamily="50" charset="-127"/>
              </a:rPr>
              <a:t>부처별 사업계획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DFEC7E7-6ACF-47BD-9B93-2B6A02ACFEF1}"/>
              </a:ext>
            </a:extLst>
          </p:cNvPr>
          <p:cNvSpPr/>
          <p:nvPr/>
        </p:nvSpPr>
        <p:spPr>
          <a:xfrm>
            <a:off x="1285356" y="2181844"/>
            <a:ext cx="1895547" cy="677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대학의</a:t>
            </a:r>
            <a:endParaRPr lang="en-US" altLang="ko-KR" sz="1600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자율적 발전 </a:t>
            </a:r>
            <a:endParaRPr lang="en-US" altLang="ko-KR" sz="1600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0F7EB3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0F7EB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지원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0910F5E-3ED2-49EA-B933-DD723F8C17BE}"/>
              </a:ext>
            </a:extLst>
          </p:cNvPr>
          <p:cNvSpPr/>
          <p:nvPr/>
        </p:nvSpPr>
        <p:spPr>
          <a:xfrm>
            <a:off x="2423560" y="2181845"/>
            <a:ext cx="4572000" cy="4849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대학</a:t>
            </a:r>
            <a:r>
              <a:rPr lang="en-US" altLang="ko-KR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-</a:t>
            </a: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지역의</a:t>
            </a:r>
            <a:endParaRPr lang="en-US" altLang="ko-KR" sz="1600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50AFB6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50AFB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협력 지원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221A305-B778-424C-AC57-3F5ED2906E99}"/>
              </a:ext>
            </a:extLst>
          </p:cNvPr>
          <p:cNvSpPr/>
          <p:nvPr/>
        </p:nvSpPr>
        <p:spPr>
          <a:xfrm>
            <a:off x="4926494" y="2181844"/>
            <a:ext cx="4572000" cy="4849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BB9FE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국가 주도로</a:t>
            </a:r>
            <a:endParaRPr lang="en-US" altLang="ko-KR" sz="1600" b="1" dirty="0">
              <a:ln w="9525">
                <a:solidFill>
                  <a:srgbClr val="5B9BD5">
                    <a:alpha val="0"/>
                  </a:srgbClr>
                </a:solidFill>
              </a:ln>
              <a:solidFill>
                <a:srgbClr val="BB9FE0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KoPubWorld돋움체 Bold" panose="00000800000000000000" pitchFamily="2" charset="-127"/>
            </a:endParaRPr>
          </a:p>
          <a:p>
            <a:pPr algn="ctr" defTabSz="914400" latinLnBrk="1">
              <a:lnSpc>
                <a:spcPts val="1500"/>
              </a:lnSpc>
            </a:pPr>
            <a:r>
              <a:rPr lang="ko-KR" altLang="en-US" sz="1600" b="1" dirty="0">
                <a:ln w="9525">
                  <a:solidFill>
                    <a:srgbClr val="5B9BD5">
                      <a:alpha val="0"/>
                    </a:srgbClr>
                  </a:solidFill>
                </a:ln>
                <a:solidFill>
                  <a:srgbClr val="BB9FE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KoPubWorld돋움체 Bold" panose="00000800000000000000" pitchFamily="2" charset="-127"/>
              </a:rPr>
              <a:t>필요한 분야 지원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30C842DA-6520-46A2-B390-F75578A97BD2}"/>
              </a:ext>
            </a:extLst>
          </p:cNvPr>
          <p:cNvCxnSpPr/>
          <p:nvPr/>
        </p:nvCxnSpPr>
        <p:spPr>
          <a:xfrm>
            <a:off x="1234581" y="1981918"/>
            <a:ext cx="1946322" cy="0"/>
          </a:xfrm>
          <a:prstGeom prst="line">
            <a:avLst/>
          </a:prstGeom>
          <a:ln>
            <a:solidFill>
              <a:srgbClr val="3184B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AFB87A79-74CB-4D20-90B1-29886AA9AB85}"/>
              </a:ext>
            </a:extLst>
          </p:cNvPr>
          <p:cNvCxnSpPr/>
          <p:nvPr/>
        </p:nvCxnSpPr>
        <p:spPr>
          <a:xfrm>
            <a:off x="3722735" y="1991802"/>
            <a:ext cx="1946322" cy="0"/>
          </a:xfrm>
          <a:prstGeom prst="line">
            <a:avLst/>
          </a:prstGeom>
          <a:ln>
            <a:solidFill>
              <a:srgbClr val="50AFB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C9C8CFF8-8E2B-445F-843C-154EA5E03141}"/>
              </a:ext>
            </a:extLst>
          </p:cNvPr>
          <p:cNvCxnSpPr/>
          <p:nvPr/>
        </p:nvCxnSpPr>
        <p:spPr>
          <a:xfrm>
            <a:off x="6191605" y="2010134"/>
            <a:ext cx="1946322" cy="0"/>
          </a:xfrm>
          <a:prstGeom prst="line">
            <a:avLst/>
          </a:prstGeom>
          <a:ln>
            <a:solidFill>
              <a:srgbClr val="BB9F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78096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0B705-006D-1CF9-F47B-6A72D70D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스크린샷, 블루, 일렉트릭 블루, 다채로움이(가) 표시된 사진&#10;&#10;자동 생성된 설명">
            <a:extLst>
              <a:ext uri="{FF2B5EF4-FFF2-40B4-BE49-F238E27FC236}">
                <a16:creationId xmlns:a16="http://schemas.microsoft.com/office/drawing/2014/main" id="{48EE91F9-62FB-206D-078C-DCD3263D6C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24526"/>
          </a:xfrm>
          <a:prstGeom prst="rect">
            <a:avLst/>
          </a:prstGeom>
        </p:spPr>
      </p:pic>
      <p:pic>
        <p:nvPicPr>
          <p:cNvPr id="7" name="그림 6" descr="폰트, 그래픽, 상징, 로고이(가) 표시된 사진&#10;&#10;자동 생성된 설명">
            <a:extLst>
              <a:ext uri="{FF2B5EF4-FFF2-40B4-BE49-F238E27FC236}">
                <a16:creationId xmlns:a16="http://schemas.microsoft.com/office/drawing/2014/main" id="{A6A40326-74BF-48F0-6F66-09FB5E14570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00" y="5834163"/>
            <a:ext cx="2819400" cy="8941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3B5543E-0688-2113-42AA-C334DBD7A4D8}"/>
              </a:ext>
            </a:extLst>
          </p:cNvPr>
          <p:cNvSpPr txBox="1"/>
          <p:nvPr/>
        </p:nvSpPr>
        <p:spPr>
          <a:xfrm>
            <a:off x="130174" y="1793944"/>
            <a:ext cx="888365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우리 대학이 </a:t>
            </a:r>
            <a:r>
              <a:rPr lang="ko-KR" altLang="en-US" sz="2800" dirty="0">
                <a:solidFill>
                  <a:srgbClr val="BB9FE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지역</a:t>
            </a:r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을 살리고</a:t>
            </a:r>
            <a:r>
              <a:rPr lang="en-US" altLang="ko-KR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rgbClr val="BB9FE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세계</a:t>
            </a:r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로 나아가는 </a:t>
            </a:r>
            <a:endParaRPr lang="en-US" altLang="ko-KR" sz="2800" dirty="0">
              <a:solidFill>
                <a:schemeClr val="bg1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/>
            <a:r>
              <a:rPr lang="ko-KR" altLang="en-US" sz="2800" dirty="0">
                <a:solidFill>
                  <a:srgbClr val="FFC00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혁신</a:t>
            </a:r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을 멈추지 않도록</a:t>
            </a:r>
            <a:endParaRPr lang="en-US" altLang="ko-KR" sz="2800" dirty="0">
              <a:solidFill>
                <a:schemeClr val="bg1"/>
              </a:solidFill>
              <a:latin typeface="여기어때 잘난체 고딕 TTF" pitchFamily="2" charset="-127"/>
              <a:ea typeface="여기어때 잘난체 고딕 TTF" pitchFamily="2" charset="-127"/>
            </a:endParaRPr>
          </a:p>
          <a:p>
            <a:pPr algn="ctr"/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든든한 </a:t>
            </a:r>
            <a:r>
              <a:rPr lang="ko-KR" altLang="en-US" sz="2800" dirty="0">
                <a:solidFill>
                  <a:srgbClr val="FFC000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혁신의 파트너</a:t>
            </a:r>
            <a:r>
              <a:rPr lang="ko-KR" altLang="en-US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가 되겠습니다</a:t>
            </a:r>
            <a:r>
              <a:rPr lang="en-US" altLang="ko-KR" sz="2800" dirty="0">
                <a:solidFill>
                  <a:schemeClr val="bg1"/>
                </a:solidFill>
                <a:latin typeface="여기어때 잘난체 고딕 TTF" pitchFamily="2" charset="-127"/>
                <a:ea typeface="여기어때 잘난체 고딕 TTF" pitchFamily="2" charset="-127"/>
              </a:rPr>
              <a:t>.</a:t>
            </a:r>
            <a:endParaRPr kumimoji="0" lang="ko-KR" altLang="en-US" sz="2800" b="0" i="0" u="none" strike="noStrike" kern="1200" cap="none" spc="0" normalizeH="0" baseline="0" noProof="0" dirty="0">
              <a:ln w="12700">
                <a:gradFill>
                  <a:gsLst>
                    <a:gs pos="0">
                      <a:srgbClr val="4041C4">
                        <a:alpha val="50000"/>
                      </a:srgbClr>
                    </a:gs>
                    <a:gs pos="100000">
                      <a:srgbClr val="C00899">
                        <a:alpha val="20000"/>
                      </a:srgbClr>
                    </a:gs>
                  </a:gsLst>
                  <a:lin ang="2700000" scaled="0"/>
                </a:gradFill>
              </a:ln>
              <a:solidFill>
                <a:schemeClr val="bg1"/>
              </a:solidFill>
              <a:effectLst>
                <a:glow rad="101600">
                  <a:srgbClr val="301691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여기어때 잘난체 고딕 TTF" pitchFamily="2" charset="-127"/>
              <a:ea typeface="여기어때 잘난체 고딕 TTF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5551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4006F"/>
        </a:solidFill>
        <a:ln>
          <a:noFill/>
        </a:ln>
      </a:spPr>
      <a:bodyPr wrap="none" tIns="72000" bIns="72000" rtlCol="0" anchor="ctr"/>
      <a:lstStyle>
        <a:defPPr algn="ctr" defTabSz="914400" latinLnBrk="1">
          <a:defRPr sz="1200" dirty="0">
            <a:ln w="9525">
              <a:solidFill>
                <a:srgbClr val="5B9BD5">
                  <a:alpha val="0"/>
                </a:srgbClr>
              </a:solidFill>
            </a:ln>
            <a:solidFill>
              <a:schemeClr val="bg1"/>
            </a:solidFill>
            <a:latin typeface="여기어때 잘난체 고딕" panose="00000500000000000000" pitchFamily="50" charset="-127"/>
            <a:ea typeface="여기어때 잘난체 고딕" panose="00000500000000000000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3412</TotalTime>
  <Words>1297</Words>
  <Application>Microsoft Office PowerPoint</Application>
  <PresentationFormat>화면 슬라이드 쇼(4:3)</PresentationFormat>
  <Paragraphs>375</Paragraphs>
  <Slides>23</Slides>
  <Notes>22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5" baseType="lpstr">
      <vt:lpstr>Aptos</vt:lpstr>
      <vt:lpstr>KoPub돋움체 Bold</vt:lpstr>
      <vt:lpstr>KoPub돋움체 Medium</vt:lpstr>
      <vt:lpstr>KoPubWorld돋움체_Pro Bold</vt:lpstr>
      <vt:lpstr>맑은 고딕</vt:lpstr>
      <vt:lpstr>KoPubWorld돋움체 Bold</vt:lpstr>
      <vt:lpstr>여기어때 잘난체 고딕</vt:lpstr>
      <vt:lpstr>여기어때 잘난체 고딕 TTF</vt:lpstr>
      <vt:lpstr>Arial</vt:lpstr>
      <vt:lpstr>KoPubWorld돋움체 Medium</vt:lpstr>
      <vt:lpstr>Aptos Display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김건</dc:creator>
  <cp:lastModifiedBy>HALLYM</cp:lastModifiedBy>
  <cp:revision>203</cp:revision>
  <cp:lastPrinted>2024-11-05T04:47:52Z</cp:lastPrinted>
  <dcterms:created xsi:type="dcterms:W3CDTF">2024-10-30T11:11:27Z</dcterms:created>
  <dcterms:modified xsi:type="dcterms:W3CDTF">2024-12-16T08:29:15Z</dcterms:modified>
</cp:coreProperties>
</file>